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41" r:id="rId2"/>
    <p:sldId id="330" r:id="rId3"/>
    <p:sldId id="261" r:id="rId4"/>
    <p:sldId id="354" r:id="rId5"/>
    <p:sldId id="264" r:id="rId6"/>
    <p:sldId id="363" r:id="rId7"/>
    <p:sldId id="325" r:id="rId8"/>
    <p:sldId id="356" r:id="rId9"/>
    <p:sldId id="364" r:id="rId10"/>
    <p:sldId id="283" r:id="rId11"/>
    <p:sldId id="344" r:id="rId12"/>
    <p:sldId id="348" r:id="rId13"/>
    <p:sldId id="288" r:id="rId14"/>
    <p:sldId id="313" r:id="rId15"/>
    <p:sldId id="334" r:id="rId16"/>
    <p:sldId id="368" r:id="rId17"/>
    <p:sldId id="36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2655" autoAdjust="0"/>
  </p:normalViewPr>
  <p:slideViewPr>
    <p:cSldViewPr>
      <p:cViewPr varScale="1">
        <p:scale>
          <a:sx n="105" d="100"/>
          <a:sy n="105" d="100"/>
        </p:scale>
        <p:origin x="179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E798D3-F86A-418B-A78A-F44F465914AE}" type="datetimeFigureOut">
              <a:rPr lang="en-GB" smtClean="0"/>
              <a:pPr/>
              <a:t>28/10/2020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530017-7C28-4547-8272-A46188EEEDDE}" type="slidenum">
              <a:rPr lang="en-GB" smtClean="0"/>
              <a:pPr/>
              <a:t>‹N›</a:t>
            </a:fld>
            <a:endParaRPr lang="en-GB"/>
          </a:p>
        </p:txBody>
      </p:sp>
    </p:spTree>
    <p:extLst>
      <p:ext uri="{BB962C8B-B14F-4D97-AF65-F5344CB8AC3E}">
        <p14:creationId xmlns:p14="http://schemas.microsoft.com/office/powerpoint/2010/main" val="3191451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530017-7C28-4547-8272-A46188EEEDDE}" type="slidenum">
              <a:rPr lang="en-GB" smtClean="0"/>
              <a:pPr/>
              <a:t>8</a:t>
            </a:fld>
            <a:endParaRPr lang="en-GB"/>
          </a:p>
        </p:txBody>
      </p:sp>
    </p:spTree>
    <p:extLst>
      <p:ext uri="{BB962C8B-B14F-4D97-AF65-F5344CB8AC3E}">
        <p14:creationId xmlns:p14="http://schemas.microsoft.com/office/powerpoint/2010/main" val="944845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530017-7C28-4547-8272-A46188EEEDDE}" type="slidenum">
              <a:rPr lang="en-GB" smtClean="0"/>
              <a:pPr/>
              <a:t>9</a:t>
            </a:fld>
            <a:endParaRPr lang="en-GB"/>
          </a:p>
        </p:txBody>
      </p:sp>
    </p:spTree>
    <p:extLst>
      <p:ext uri="{BB962C8B-B14F-4D97-AF65-F5344CB8AC3E}">
        <p14:creationId xmlns:p14="http://schemas.microsoft.com/office/powerpoint/2010/main" val="3618484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www.elgazette.com/top-language-centres/"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7C4A1ED-C957-4FDD-A46A-E377CA764F52}" type="datetimeFigureOut">
              <a:rPr lang="en-GB" smtClean="0"/>
              <a:pPr/>
              <a:t>28/10/2020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165759-BFC5-4225-9FE1-AF018033D2D7}" type="slidenum">
              <a:rPr lang="en-GB" smtClean="0"/>
              <a:pPr/>
              <a:t>‹N›</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7C4A1ED-C957-4FDD-A46A-E377CA764F52}" type="datetimeFigureOut">
              <a:rPr lang="en-GB" smtClean="0"/>
              <a:pPr/>
              <a:t>28/10/2020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165759-BFC5-4225-9FE1-AF018033D2D7}" type="slidenum">
              <a:rPr lang="en-GB" smtClean="0"/>
              <a:pPr/>
              <a:t>‹N›</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7C4A1ED-C957-4FDD-A46A-E377CA764F52}" type="datetimeFigureOut">
              <a:rPr lang="en-GB" smtClean="0"/>
              <a:pPr/>
              <a:t>28/10/2020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165759-BFC5-4225-9FE1-AF018033D2D7}" type="slidenum">
              <a:rPr lang="en-GB" smtClean="0"/>
              <a:pPr/>
              <a:t>‹N›</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Rectangle 6"/>
          <p:cNvSpPr/>
          <p:nvPr userDrawn="1"/>
        </p:nvSpPr>
        <p:spPr>
          <a:xfrm>
            <a:off x="0" y="0"/>
            <a:ext cx="9144000" cy="9087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p>
        </p:txBody>
      </p:sp>
      <p:sp>
        <p:nvSpPr>
          <p:cNvPr id="10" name="TextBox 9"/>
          <p:cNvSpPr txBox="1"/>
          <p:nvPr userDrawn="1"/>
        </p:nvSpPr>
        <p:spPr>
          <a:xfrm>
            <a:off x="6732240" y="476672"/>
            <a:ext cx="4176464" cy="307777"/>
          </a:xfrm>
          <a:prstGeom prst="rect">
            <a:avLst/>
          </a:prstGeom>
          <a:noFill/>
        </p:spPr>
        <p:txBody>
          <a:bodyPr wrap="square" rtlCol="0">
            <a:spAutoFit/>
          </a:bodyPr>
          <a:lstStyle/>
          <a:p>
            <a:r>
              <a:rPr lang="en-GB" sz="1400" dirty="0">
                <a:latin typeface="Arial" pitchFamily="34" charset="0"/>
                <a:cs typeface="Arial" pitchFamily="34" charset="0"/>
              </a:rPr>
              <a:t>WSE Junior Summer Centre</a:t>
            </a:r>
          </a:p>
        </p:txBody>
      </p:sp>
      <p:sp>
        <p:nvSpPr>
          <p:cNvPr id="12" name="Rectangle 11"/>
          <p:cNvSpPr/>
          <p:nvPr userDrawn="1"/>
        </p:nvSpPr>
        <p:spPr>
          <a:xfrm>
            <a:off x="0" y="6309320"/>
            <a:ext cx="9144000" cy="5486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p>
        </p:txBody>
      </p:sp>
      <p:pic>
        <p:nvPicPr>
          <p:cNvPr id="10243" name="Picture 3"/>
          <p:cNvPicPr>
            <a:picLocks noChangeAspect="1" noChangeArrowheads="1"/>
          </p:cNvPicPr>
          <p:nvPr userDrawn="1"/>
        </p:nvPicPr>
        <p:blipFill>
          <a:blip r:embed="rId2" cstate="print"/>
          <a:srcRect/>
          <a:stretch>
            <a:fillRect/>
          </a:stretch>
        </p:blipFill>
        <p:spPr bwMode="auto">
          <a:xfrm>
            <a:off x="5148064" y="6348672"/>
            <a:ext cx="454756" cy="476672"/>
          </a:xfrm>
          <a:prstGeom prst="rect">
            <a:avLst/>
          </a:prstGeom>
          <a:noFill/>
          <a:ln w="9525">
            <a:noFill/>
            <a:miter lim="800000"/>
            <a:headEnd/>
            <a:tailEnd/>
          </a:ln>
        </p:spPr>
      </p:pic>
      <p:pic>
        <p:nvPicPr>
          <p:cNvPr id="10247" name="Picture 7" descr="Quality English"/>
          <p:cNvPicPr>
            <a:picLocks noChangeAspect="1" noChangeArrowheads="1"/>
          </p:cNvPicPr>
          <p:nvPr userDrawn="1"/>
        </p:nvPicPr>
        <p:blipFill>
          <a:blip r:embed="rId3" cstate="print"/>
          <a:srcRect/>
          <a:stretch>
            <a:fillRect/>
          </a:stretch>
        </p:blipFill>
        <p:spPr bwMode="auto">
          <a:xfrm>
            <a:off x="3981310" y="6405820"/>
            <a:ext cx="950730" cy="360040"/>
          </a:xfrm>
          <a:prstGeom prst="rect">
            <a:avLst/>
          </a:prstGeom>
          <a:noFill/>
        </p:spPr>
      </p:pic>
      <p:pic>
        <p:nvPicPr>
          <p:cNvPr id="10248" name="Picture 8"/>
          <p:cNvPicPr>
            <a:picLocks noChangeAspect="1" noChangeArrowheads="1"/>
          </p:cNvPicPr>
          <p:nvPr userDrawn="1"/>
        </p:nvPicPr>
        <p:blipFill>
          <a:blip r:embed="rId4" cstate="print"/>
          <a:srcRect/>
          <a:stretch>
            <a:fillRect/>
          </a:stretch>
        </p:blipFill>
        <p:spPr bwMode="auto">
          <a:xfrm>
            <a:off x="3275856" y="6343541"/>
            <a:ext cx="489967" cy="489967"/>
          </a:xfrm>
          <a:prstGeom prst="rect">
            <a:avLst/>
          </a:prstGeom>
          <a:noFill/>
          <a:ln w="9525">
            <a:noFill/>
            <a:miter lim="800000"/>
            <a:headEnd/>
            <a:tailEnd/>
          </a:ln>
        </p:spPr>
      </p:pic>
      <p:pic>
        <p:nvPicPr>
          <p:cNvPr id="10249" name="Picture 9"/>
          <p:cNvPicPr>
            <a:picLocks noChangeAspect="1" noChangeArrowheads="1"/>
          </p:cNvPicPr>
          <p:nvPr userDrawn="1"/>
        </p:nvPicPr>
        <p:blipFill>
          <a:blip r:embed="rId5" cstate="print"/>
          <a:srcRect/>
          <a:stretch>
            <a:fillRect/>
          </a:stretch>
        </p:blipFill>
        <p:spPr bwMode="auto">
          <a:xfrm>
            <a:off x="2380572" y="6343227"/>
            <a:ext cx="648072" cy="490281"/>
          </a:xfrm>
          <a:prstGeom prst="rect">
            <a:avLst/>
          </a:prstGeom>
          <a:noFill/>
          <a:ln w="9525">
            <a:noFill/>
            <a:miter lim="800000"/>
            <a:headEnd/>
            <a:tailEnd/>
          </a:ln>
        </p:spPr>
      </p:pic>
      <p:pic>
        <p:nvPicPr>
          <p:cNvPr id="2" name="Picture 1" descr="ELGAZETTE Centre of Excellence 2020 120px">
            <a:hlinkClick r:id="rId6"/>
            <a:extLst>
              <a:ext uri="{FF2B5EF4-FFF2-40B4-BE49-F238E27FC236}">
                <a16:creationId xmlns="" xmlns:a16="http://schemas.microsoft.com/office/drawing/2014/main" id="{66D89BD5-62D3-4FA9-B782-A3E149424BF9}"/>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818844" y="6343227"/>
            <a:ext cx="841914" cy="4766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icon&#10;&#10;Description automatically generated">
            <a:extLst>
              <a:ext uri="{FF2B5EF4-FFF2-40B4-BE49-F238E27FC236}">
                <a16:creationId xmlns="" xmlns:a16="http://schemas.microsoft.com/office/drawing/2014/main" id="{3E70BE32-FB42-4063-BB1A-D05FFD5B522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5496" y="32729"/>
            <a:ext cx="960524" cy="84441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7C4A1ED-C957-4FDD-A46A-E377CA764F52}" type="datetimeFigureOut">
              <a:rPr lang="en-GB" smtClean="0"/>
              <a:pPr/>
              <a:t>28/10/2020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165759-BFC5-4225-9FE1-AF018033D2D7}" type="slidenum">
              <a:rPr lang="en-GB" smtClean="0"/>
              <a:pPr/>
              <a:t>‹N›</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C4A1ED-C957-4FDD-A46A-E377CA764F52}" type="datetimeFigureOut">
              <a:rPr lang="en-GB" smtClean="0"/>
              <a:pPr/>
              <a:t>28/10/2020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165759-BFC5-4225-9FE1-AF018033D2D7}" type="slidenum">
              <a:rPr lang="en-GB" smtClean="0"/>
              <a:pPr/>
              <a:t>‹N›</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7C4A1ED-C957-4FDD-A46A-E377CA764F52}" type="datetimeFigureOut">
              <a:rPr lang="en-GB" smtClean="0"/>
              <a:pPr/>
              <a:t>28/10/2020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165759-BFC5-4225-9FE1-AF018033D2D7}" type="slidenum">
              <a:rPr lang="en-GB" smtClean="0"/>
              <a:pPr/>
              <a:t>‹N›</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7C4A1ED-C957-4FDD-A46A-E377CA764F52}" type="datetimeFigureOut">
              <a:rPr lang="en-GB" smtClean="0"/>
              <a:pPr/>
              <a:t>28/10/2020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7165759-BFC5-4225-9FE1-AF018033D2D7}" type="slidenum">
              <a:rPr lang="en-GB" smtClean="0"/>
              <a:pPr/>
              <a:t>‹N›</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7C4A1ED-C957-4FDD-A46A-E377CA764F52}" type="datetimeFigureOut">
              <a:rPr lang="en-GB" smtClean="0"/>
              <a:pPr/>
              <a:t>28/10/2020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7165759-BFC5-4225-9FE1-AF018033D2D7}" type="slidenum">
              <a:rPr lang="en-GB" smtClean="0"/>
              <a:pPr/>
              <a:t>‹N›</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C4A1ED-C957-4FDD-A46A-E377CA764F52}" type="datetimeFigureOut">
              <a:rPr lang="en-GB" smtClean="0"/>
              <a:pPr/>
              <a:t>28/10/2020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7165759-BFC5-4225-9FE1-AF018033D2D7}" type="slidenum">
              <a:rPr lang="en-GB" smtClean="0"/>
              <a:pPr/>
              <a:t>‹N›</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C4A1ED-C957-4FDD-A46A-E377CA764F52}" type="datetimeFigureOut">
              <a:rPr lang="en-GB" smtClean="0"/>
              <a:pPr/>
              <a:t>28/10/2020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165759-BFC5-4225-9FE1-AF018033D2D7}" type="slidenum">
              <a:rPr lang="en-GB" smtClean="0"/>
              <a:pPr/>
              <a:t>‹N›</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C4A1ED-C957-4FDD-A46A-E377CA764F52}" type="datetimeFigureOut">
              <a:rPr lang="en-GB" smtClean="0"/>
              <a:pPr/>
              <a:t>28/10/2020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165759-BFC5-4225-9FE1-AF018033D2D7}" type="slidenum">
              <a:rPr lang="en-GB" smtClean="0"/>
              <a:pPr/>
              <a:t>‹N›</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C4A1ED-C957-4FDD-A46A-E377CA764F52}" type="datetimeFigureOut">
              <a:rPr lang="en-GB" smtClean="0"/>
              <a:pPr/>
              <a:t>28/10/2020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165759-BFC5-4225-9FE1-AF018033D2D7}" type="slidenum">
              <a:rPr lang="en-GB" smtClean="0"/>
              <a:pPr/>
              <a:t>‹N›</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O:\Bitmaps\2015 LWC\LWC stock photos\LWC stock grounds\geography,history,careers.jpg"/>
          <p:cNvPicPr>
            <a:picLocks noChangeAspect="1" noChangeArrowheads="1"/>
          </p:cNvPicPr>
          <p:nvPr/>
        </p:nvPicPr>
        <p:blipFill>
          <a:blip r:embed="rId2" cstate="email"/>
          <a:srcRect/>
          <a:stretch>
            <a:fillRect/>
          </a:stretch>
        </p:blipFill>
        <p:spPr bwMode="auto">
          <a:xfrm>
            <a:off x="0" y="1196752"/>
            <a:ext cx="9180512" cy="5112568"/>
          </a:xfrm>
          <a:prstGeom prst="rect">
            <a:avLst/>
          </a:prstGeom>
          <a:noFill/>
        </p:spPr>
      </p:pic>
      <p:sp>
        <p:nvSpPr>
          <p:cNvPr id="3" name="TextBox 2"/>
          <p:cNvSpPr txBox="1"/>
          <p:nvPr/>
        </p:nvSpPr>
        <p:spPr>
          <a:xfrm>
            <a:off x="251520" y="923236"/>
            <a:ext cx="8568952" cy="1569660"/>
          </a:xfrm>
          <a:prstGeom prst="rect">
            <a:avLst/>
          </a:prstGeom>
          <a:noFill/>
        </p:spPr>
        <p:txBody>
          <a:bodyPr wrap="square" rtlCol="0">
            <a:spAutoFit/>
          </a:bodyPr>
          <a:lstStyle/>
          <a:p>
            <a:r>
              <a:rPr lang="en-GB" sz="4800" b="1" dirty="0" smtClean="0">
                <a:solidFill>
                  <a:schemeClr val="accent4">
                    <a:lumMod val="75000"/>
                  </a:schemeClr>
                </a:solidFill>
                <a:cs typeface="Arial" pitchFamily="34" charset="0"/>
              </a:rPr>
              <a:t>Wimbledon </a:t>
            </a:r>
            <a:r>
              <a:rPr lang="en-GB" sz="4800" b="1" dirty="0">
                <a:solidFill>
                  <a:schemeClr val="accent4">
                    <a:lumMod val="75000"/>
                  </a:schemeClr>
                </a:solidFill>
                <a:cs typeface="Arial" pitchFamily="34" charset="0"/>
              </a:rPr>
              <a:t>School of English </a:t>
            </a:r>
            <a:r>
              <a:rPr lang="en-GB" sz="4800" b="1" dirty="0" smtClean="0">
                <a:solidFill>
                  <a:schemeClr val="accent4">
                    <a:lumMod val="75000"/>
                  </a:schemeClr>
                </a:solidFill>
                <a:cs typeface="Arial" pitchFamily="34" charset="0"/>
              </a:rPr>
              <a:t>    Juniors                                  </a:t>
            </a:r>
            <a:r>
              <a:rPr lang="en-GB" sz="1600" b="1" dirty="0" err="1" smtClean="0">
                <a:solidFill>
                  <a:schemeClr val="tx2">
                    <a:lumMod val="75000"/>
                  </a:schemeClr>
                </a:solidFill>
                <a:cs typeface="Arial" pitchFamily="34" charset="0"/>
              </a:rPr>
              <a:t>Indirizzo</a:t>
            </a:r>
            <a:r>
              <a:rPr lang="en-GB" sz="1600" b="1" dirty="0" smtClean="0">
                <a:solidFill>
                  <a:schemeClr val="tx2">
                    <a:lumMod val="75000"/>
                  </a:schemeClr>
                </a:solidFill>
                <a:cs typeface="Arial" pitchFamily="34" charset="0"/>
              </a:rPr>
              <a:t> </a:t>
            </a:r>
            <a:r>
              <a:rPr lang="en-GB" sz="1600" b="1" dirty="0" err="1" smtClean="0">
                <a:solidFill>
                  <a:schemeClr val="tx2">
                    <a:lumMod val="75000"/>
                  </a:schemeClr>
                </a:solidFill>
                <a:cs typeface="Arial" pitchFamily="34" charset="0"/>
              </a:rPr>
              <a:t>Inghilterra</a:t>
            </a:r>
            <a:endParaRPr lang="en-GB" sz="4800" b="1" dirty="0">
              <a:solidFill>
                <a:schemeClr val="tx2">
                  <a:lumMod val="75000"/>
                </a:schemeClr>
              </a:solidFill>
              <a:cs typeface="Arial" pitchFamily="34" charset="0"/>
            </a:endParaRP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2115" y="1772816"/>
            <a:ext cx="539877" cy="5547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600" y="188640"/>
            <a:ext cx="5595058" cy="523220"/>
          </a:xfrm>
          <a:prstGeom prst="rect">
            <a:avLst/>
          </a:prstGeom>
          <a:noFill/>
        </p:spPr>
        <p:txBody>
          <a:bodyPr wrap="none" rtlCol="0">
            <a:spAutoFit/>
          </a:bodyPr>
          <a:lstStyle/>
          <a:p>
            <a:r>
              <a:rPr lang="en-GB" sz="2800" b="1" dirty="0">
                <a:cs typeface="Arial" pitchFamily="34" charset="0"/>
              </a:rPr>
              <a:t>Lord Wandsworth College Timetable</a:t>
            </a:r>
          </a:p>
        </p:txBody>
      </p:sp>
      <p:pic>
        <p:nvPicPr>
          <p:cNvPr id="46081" name="Picture 1"/>
          <p:cNvPicPr>
            <a:picLocks noChangeAspect="1" noChangeArrowheads="1"/>
          </p:cNvPicPr>
          <p:nvPr/>
        </p:nvPicPr>
        <p:blipFill>
          <a:blip r:embed="rId2" cstate="print"/>
          <a:srcRect/>
          <a:stretch>
            <a:fillRect/>
          </a:stretch>
        </p:blipFill>
        <p:spPr bwMode="auto">
          <a:xfrm>
            <a:off x="0" y="908720"/>
            <a:ext cx="9143647" cy="5400600"/>
          </a:xfrm>
          <a:prstGeom prst="rect">
            <a:avLst/>
          </a:prstGeom>
          <a:noFill/>
          <a:ln w="9525">
            <a:noFill/>
            <a:miter lim="800000"/>
            <a:headEnd/>
            <a:tailEnd/>
          </a:ln>
        </p:spPr>
      </p:pic>
    </p:spTree>
    <p:extLst>
      <p:ext uri="{BB962C8B-B14F-4D97-AF65-F5344CB8AC3E}">
        <p14:creationId xmlns:p14="http://schemas.microsoft.com/office/powerpoint/2010/main" val="3048321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1669"/>
          <a:stretch>
            <a:fillRect/>
          </a:stretch>
        </p:blipFill>
        <p:spPr bwMode="auto">
          <a:xfrm>
            <a:off x="0" y="908720"/>
            <a:ext cx="9144000" cy="5417169"/>
          </a:xfrm>
          <a:prstGeom prst="rect">
            <a:avLst/>
          </a:prstGeom>
          <a:noFill/>
          <a:ln w="9525">
            <a:noFill/>
            <a:miter lim="800000"/>
            <a:headEnd/>
            <a:tailEnd/>
          </a:ln>
        </p:spPr>
      </p:pic>
      <p:sp>
        <p:nvSpPr>
          <p:cNvPr id="4" name="TextBox 3"/>
          <p:cNvSpPr txBox="1"/>
          <p:nvPr/>
        </p:nvSpPr>
        <p:spPr>
          <a:xfrm>
            <a:off x="971600" y="188640"/>
            <a:ext cx="4032448" cy="523220"/>
          </a:xfrm>
          <a:prstGeom prst="rect">
            <a:avLst/>
          </a:prstGeom>
          <a:noFill/>
        </p:spPr>
        <p:txBody>
          <a:bodyPr wrap="square" rtlCol="0">
            <a:spAutoFit/>
          </a:bodyPr>
          <a:lstStyle/>
          <a:p>
            <a:r>
              <a:rPr lang="en-GB" sz="2800" b="1" dirty="0"/>
              <a:t>Lord Wandsworth College</a:t>
            </a:r>
          </a:p>
        </p:txBody>
      </p:sp>
    </p:spTree>
    <p:extLst>
      <p:ext uri="{BB962C8B-B14F-4D97-AF65-F5344CB8AC3E}">
        <p14:creationId xmlns:p14="http://schemas.microsoft.com/office/powerpoint/2010/main" val="1710462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O:\Bitmaps\2015 LWC\LWC brochure shortlist\cropped bedroom.jpg"/>
          <p:cNvPicPr>
            <a:picLocks noChangeAspect="1" noChangeArrowheads="1"/>
          </p:cNvPicPr>
          <p:nvPr/>
        </p:nvPicPr>
        <p:blipFill>
          <a:blip r:embed="rId2" cstate="email"/>
          <a:srcRect/>
          <a:stretch>
            <a:fillRect/>
          </a:stretch>
        </p:blipFill>
        <p:spPr bwMode="auto">
          <a:xfrm>
            <a:off x="5076056" y="1124744"/>
            <a:ext cx="3856860" cy="4968552"/>
          </a:xfrm>
          <a:prstGeom prst="rect">
            <a:avLst/>
          </a:prstGeom>
          <a:noFill/>
        </p:spPr>
      </p:pic>
      <p:pic>
        <p:nvPicPr>
          <p:cNvPr id="3" name="Picture 6" descr="O:\Bitmaps\2015 LWC\015 Lord Wandsworth College 2015 .JPG"/>
          <p:cNvPicPr>
            <a:picLocks noChangeAspect="1" noChangeArrowheads="1"/>
          </p:cNvPicPr>
          <p:nvPr/>
        </p:nvPicPr>
        <p:blipFill>
          <a:blip r:embed="rId3" cstate="email"/>
          <a:srcRect/>
          <a:stretch>
            <a:fillRect/>
          </a:stretch>
        </p:blipFill>
        <p:spPr bwMode="auto">
          <a:xfrm>
            <a:off x="179512" y="1124744"/>
            <a:ext cx="2641369" cy="2497816"/>
          </a:xfrm>
          <a:prstGeom prst="rect">
            <a:avLst/>
          </a:prstGeom>
          <a:noFill/>
        </p:spPr>
      </p:pic>
      <p:pic>
        <p:nvPicPr>
          <p:cNvPr id="4" name="Picture 4" descr="O:\Bitmaps\2015 LWC\005 Lord Wandsworth College 2015 .JPG"/>
          <p:cNvPicPr>
            <a:picLocks noChangeAspect="1" noChangeArrowheads="1"/>
          </p:cNvPicPr>
          <p:nvPr/>
        </p:nvPicPr>
        <p:blipFill>
          <a:blip r:embed="rId4" cstate="email"/>
          <a:srcRect/>
          <a:stretch>
            <a:fillRect/>
          </a:stretch>
        </p:blipFill>
        <p:spPr bwMode="auto">
          <a:xfrm>
            <a:off x="179512" y="3861048"/>
            <a:ext cx="4608512" cy="2225454"/>
          </a:xfrm>
          <a:prstGeom prst="rect">
            <a:avLst/>
          </a:prstGeom>
          <a:noFill/>
        </p:spPr>
      </p:pic>
      <p:pic>
        <p:nvPicPr>
          <p:cNvPr id="9218" name="Picture 2" descr="O:\Bitmaps\2015 LWC\LWC brochure shortlist\484 WSE June 2015 Tessa Newmark.JPG"/>
          <p:cNvPicPr>
            <a:picLocks noChangeAspect="1" noChangeArrowheads="1"/>
          </p:cNvPicPr>
          <p:nvPr/>
        </p:nvPicPr>
        <p:blipFill>
          <a:blip r:embed="rId5" cstate="email"/>
          <a:srcRect/>
          <a:stretch>
            <a:fillRect/>
          </a:stretch>
        </p:blipFill>
        <p:spPr bwMode="auto">
          <a:xfrm>
            <a:off x="2987824" y="1124744"/>
            <a:ext cx="1792166" cy="2520280"/>
          </a:xfrm>
          <a:prstGeom prst="rect">
            <a:avLst/>
          </a:prstGeom>
          <a:noFill/>
        </p:spPr>
      </p:pic>
      <p:sp>
        <p:nvSpPr>
          <p:cNvPr id="7" name="TextBox 6"/>
          <p:cNvSpPr txBox="1"/>
          <p:nvPr/>
        </p:nvSpPr>
        <p:spPr>
          <a:xfrm>
            <a:off x="1000253" y="220670"/>
            <a:ext cx="3571747" cy="523220"/>
          </a:xfrm>
          <a:prstGeom prst="rect">
            <a:avLst/>
          </a:prstGeom>
          <a:noFill/>
        </p:spPr>
        <p:txBody>
          <a:bodyPr wrap="none" rtlCol="0">
            <a:spAutoFit/>
          </a:bodyPr>
          <a:lstStyle/>
          <a:p>
            <a:r>
              <a:rPr lang="en-GB" sz="2800" b="1" dirty="0">
                <a:latin typeface="+mj-lt"/>
                <a:cs typeface="Arial" pitchFamily="34" charset="0"/>
              </a:rPr>
              <a:t>LWC Boarding Houses  </a:t>
            </a:r>
          </a:p>
        </p:txBody>
      </p:sp>
    </p:spTree>
    <p:extLst>
      <p:ext uri="{BB962C8B-B14F-4D97-AF65-F5344CB8AC3E}">
        <p14:creationId xmlns:p14="http://schemas.microsoft.com/office/powerpoint/2010/main" val="1895091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1340768"/>
            <a:ext cx="1259632" cy="5016758"/>
          </a:xfrm>
          <a:prstGeom prst="rect">
            <a:avLst/>
          </a:prstGeom>
          <a:noFill/>
        </p:spPr>
        <p:txBody>
          <a:bodyPr wrap="square" numCol="1" rtlCol="0">
            <a:spAutoFit/>
          </a:bodyPr>
          <a:lstStyle/>
          <a:p>
            <a:r>
              <a:rPr lang="en-GB" sz="1600" b="1" dirty="0"/>
              <a:t>Football</a:t>
            </a:r>
          </a:p>
          <a:p>
            <a:endParaRPr lang="en-GB" sz="1600" b="1" dirty="0"/>
          </a:p>
          <a:p>
            <a:r>
              <a:rPr lang="en-GB" sz="1600" b="1" dirty="0"/>
              <a:t>Tennis</a:t>
            </a:r>
          </a:p>
          <a:p>
            <a:endParaRPr lang="en-GB" sz="1600" b="1" dirty="0"/>
          </a:p>
          <a:p>
            <a:r>
              <a:rPr lang="en-GB" sz="1600" b="1" dirty="0"/>
              <a:t>Basketball</a:t>
            </a:r>
          </a:p>
          <a:p>
            <a:endParaRPr lang="en-GB" sz="1600" b="1" dirty="0"/>
          </a:p>
          <a:p>
            <a:r>
              <a:rPr lang="en-GB" sz="1600" b="1" dirty="0"/>
              <a:t>Volleyball</a:t>
            </a:r>
          </a:p>
          <a:p>
            <a:endParaRPr lang="en-GB" sz="1600" b="1" dirty="0"/>
          </a:p>
          <a:p>
            <a:r>
              <a:rPr lang="en-GB" sz="1600" b="1" dirty="0"/>
              <a:t>Swimming</a:t>
            </a:r>
          </a:p>
          <a:p>
            <a:endParaRPr lang="en-GB" sz="1600" b="1" dirty="0"/>
          </a:p>
          <a:p>
            <a:r>
              <a:rPr lang="en-GB" sz="1600" b="1" dirty="0"/>
              <a:t>Badminton </a:t>
            </a:r>
          </a:p>
          <a:p>
            <a:endParaRPr lang="en-GB" sz="1600" b="1" dirty="0"/>
          </a:p>
          <a:p>
            <a:r>
              <a:rPr lang="en-GB" sz="1600" b="1" dirty="0"/>
              <a:t>Tag rugby</a:t>
            </a:r>
          </a:p>
          <a:p>
            <a:endParaRPr lang="en-GB" sz="1600" b="1" dirty="0"/>
          </a:p>
          <a:p>
            <a:r>
              <a:rPr lang="en-GB" sz="1600" b="1" dirty="0" err="1"/>
              <a:t>Rounders</a:t>
            </a:r>
            <a:r>
              <a:rPr lang="en-GB" sz="1600" b="1" dirty="0"/>
              <a:t> </a:t>
            </a:r>
          </a:p>
          <a:p>
            <a:endParaRPr lang="en-GB" sz="1600" b="1" dirty="0"/>
          </a:p>
          <a:p>
            <a:r>
              <a:rPr lang="en-GB" sz="1600" b="1" dirty="0"/>
              <a:t>Table Tennis</a:t>
            </a:r>
          </a:p>
          <a:p>
            <a:endParaRPr lang="en-GB" sz="1600" b="1" dirty="0"/>
          </a:p>
          <a:p>
            <a:r>
              <a:rPr lang="en-GB" sz="1600" b="1" dirty="0"/>
              <a:t>Dance &amp; Fitness</a:t>
            </a:r>
          </a:p>
        </p:txBody>
      </p:sp>
      <p:sp>
        <p:nvSpPr>
          <p:cNvPr id="5" name="TextBox 4"/>
          <p:cNvSpPr txBox="1"/>
          <p:nvPr/>
        </p:nvSpPr>
        <p:spPr>
          <a:xfrm>
            <a:off x="971600" y="188640"/>
            <a:ext cx="3866828" cy="523220"/>
          </a:xfrm>
          <a:prstGeom prst="rect">
            <a:avLst/>
          </a:prstGeom>
          <a:noFill/>
        </p:spPr>
        <p:txBody>
          <a:bodyPr wrap="none" rtlCol="0">
            <a:spAutoFit/>
          </a:bodyPr>
          <a:lstStyle/>
          <a:p>
            <a:r>
              <a:rPr lang="en-GB" sz="2800" b="1" dirty="0">
                <a:cs typeface="Arial" pitchFamily="34" charset="0"/>
              </a:rPr>
              <a:t>LWC Activity Programme</a:t>
            </a:r>
          </a:p>
        </p:txBody>
      </p:sp>
      <p:sp>
        <p:nvSpPr>
          <p:cNvPr id="8" name="TextBox 7"/>
          <p:cNvSpPr txBox="1"/>
          <p:nvPr/>
        </p:nvSpPr>
        <p:spPr>
          <a:xfrm>
            <a:off x="323528" y="980728"/>
            <a:ext cx="1080120" cy="461665"/>
          </a:xfrm>
          <a:prstGeom prst="rect">
            <a:avLst/>
          </a:prstGeom>
          <a:noFill/>
        </p:spPr>
        <p:txBody>
          <a:bodyPr wrap="square" rtlCol="0">
            <a:spAutoFit/>
          </a:bodyPr>
          <a:lstStyle/>
          <a:p>
            <a:r>
              <a:rPr lang="en-GB" sz="2400" b="1" dirty="0">
                <a:solidFill>
                  <a:schemeClr val="accent4">
                    <a:lumMod val="75000"/>
                  </a:schemeClr>
                </a:solidFill>
              </a:rPr>
              <a:t>Sports </a:t>
            </a:r>
          </a:p>
        </p:txBody>
      </p:sp>
      <p:pic>
        <p:nvPicPr>
          <p:cNvPr id="6" name="Picture 5" descr="pool.JPG"/>
          <p:cNvPicPr>
            <a:picLocks noChangeAspect="1"/>
          </p:cNvPicPr>
          <p:nvPr/>
        </p:nvPicPr>
        <p:blipFill>
          <a:blip r:embed="rId2" cstate="print"/>
          <a:srcRect t="11019" b="389"/>
          <a:stretch>
            <a:fillRect/>
          </a:stretch>
        </p:blipFill>
        <p:spPr>
          <a:xfrm>
            <a:off x="1752248" y="1340768"/>
            <a:ext cx="7193280" cy="460851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716016" y="1877918"/>
            <a:ext cx="4320480" cy="4832092"/>
          </a:xfrm>
          <a:prstGeom prst="rect">
            <a:avLst/>
          </a:prstGeom>
          <a:noFill/>
        </p:spPr>
        <p:txBody>
          <a:bodyPr wrap="square" numCol="1" rtlCol="0">
            <a:spAutoFit/>
          </a:bodyPr>
          <a:lstStyle/>
          <a:p>
            <a:r>
              <a:rPr lang="en-GB" sz="2400" b="1" dirty="0"/>
              <a:t>Arts and Crafts</a:t>
            </a:r>
            <a:r>
              <a:rPr lang="en-GB" sz="2000" b="1" dirty="0"/>
              <a:t> - </a:t>
            </a:r>
            <a:r>
              <a:rPr lang="en-GB" sz="1600" dirty="0"/>
              <a:t>Mask Decorating, Henna Tattoos, Dream Catcher Making, Painting to Music &amp; more.</a:t>
            </a:r>
            <a:br>
              <a:rPr lang="en-GB" sz="1600" dirty="0"/>
            </a:br>
            <a:r>
              <a:rPr lang="en-GB" sz="2400" b="1" dirty="0"/>
              <a:t>Nature Discovery</a:t>
            </a:r>
            <a:r>
              <a:rPr lang="en-GB" sz="2000" b="1" dirty="0"/>
              <a:t> </a:t>
            </a:r>
            <a:r>
              <a:rPr lang="en-GB" sz="1600" dirty="0"/>
              <a:t>– explore the beautiful campus and learn some survival skills </a:t>
            </a:r>
            <a:br>
              <a:rPr lang="en-GB" sz="1600" dirty="0"/>
            </a:br>
            <a:r>
              <a:rPr lang="en-GB" sz="2400" b="1" dirty="0"/>
              <a:t>WSE Junior Choir</a:t>
            </a:r>
            <a:r>
              <a:rPr lang="en-GB" sz="2000" b="1" dirty="0"/>
              <a:t> </a:t>
            </a:r>
            <a:r>
              <a:rPr lang="en-GB" sz="1600" dirty="0"/>
              <a:t>– raise your voice  &amp; practise your English through song </a:t>
            </a:r>
            <a:br>
              <a:rPr lang="en-GB" sz="1600" dirty="0"/>
            </a:br>
            <a:r>
              <a:rPr lang="en-GB" sz="2400" b="1" dirty="0"/>
              <a:t>Drama Workshop</a:t>
            </a:r>
            <a:r>
              <a:rPr lang="en-GB" sz="2000" b="1" dirty="0"/>
              <a:t> </a:t>
            </a:r>
            <a:r>
              <a:rPr lang="en-GB" sz="1600" dirty="0"/>
              <a:t>– have fun acting out short drama sketches</a:t>
            </a:r>
            <a:br>
              <a:rPr lang="en-GB" sz="1600" dirty="0"/>
            </a:br>
            <a:r>
              <a:rPr lang="en-GB" sz="2400" b="1" dirty="0"/>
              <a:t>Cookery Club</a:t>
            </a:r>
            <a:r>
              <a:rPr lang="en-GB" sz="2000" b="1" dirty="0"/>
              <a:t> </a:t>
            </a:r>
            <a:r>
              <a:rPr lang="en-GB" sz="1600" dirty="0"/>
              <a:t>– Make and then eat goodies such as fridge cakes &amp; thumb-print cookies</a:t>
            </a:r>
          </a:p>
          <a:p>
            <a:r>
              <a:rPr lang="en-GB" sz="2400" b="1" dirty="0"/>
              <a:t>Board Games Club</a:t>
            </a:r>
            <a:r>
              <a:rPr lang="en-GB" sz="1600" dirty="0"/>
              <a:t> – sharpen your brain by playing Chess, Backgammon etc </a:t>
            </a:r>
          </a:p>
          <a:p>
            <a:endParaRPr lang="en-GB" sz="1600" dirty="0"/>
          </a:p>
          <a:p>
            <a:endParaRPr lang="en-GB" dirty="0"/>
          </a:p>
          <a:p>
            <a:endParaRPr lang="en-GB" dirty="0"/>
          </a:p>
        </p:txBody>
      </p:sp>
      <p:sp>
        <p:nvSpPr>
          <p:cNvPr id="8" name="TextBox 7"/>
          <p:cNvSpPr txBox="1"/>
          <p:nvPr/>
        </p:nvSpPr>
        <p:spPr>
          <a:xfrm>
            <a:off x="3923928" y="1188041"/>
            <a:ext cx="5472608" cy="584775"/>
          </a:xfrm>
          <a:prstGeom prst="rect">
            <a:avLst/>
          </a:prstGeom>
          <a:noFill/>
        </p:spPr>
        <p:txBody>
          <a:bodyPr wrap="square" rtlCol="0">
            <a:spAutoFit/>
          </a:bodyPr>
          <a:lstStyle/>
          <a:p>
            <a:pPr algn="ctr"/>
            <a:r>
              <a:rPr lang="en-GB" sz="3200" b="1" dirty="0">
                <a:solidFill>
                  <a:schemeClr val="accent4">
                    <a:lumMod val="75000"/>
                  </a:schemeClr>
                </a:solidFill>
              </a:rPr>
              <a:t>Non-sporting Activities  </a:t>
            </a:r>
          </a:p>
        </p:txBody>
      </p:sp>
      <p:pic>
        <p:nvPicPr>
          <p:cNvPr id="3074" name="Picture 2"/>
          <p:cNvPicPr>
            <a:picLocks noChangeAspect="1" noChangeArrowheads="1"/>
          </p:cNvPicPr>
          <p:nvPr/>
        </p:nvPicPr>
        <p:blipFill>
          <a:blip r:embed="rId2" cstate="print"/>
          <a:srcRect/>
          <a:stretch>
            <a:fillRect/>
          </a:stretch>
        </p:blipFill>
        <p:spPr bwMode="auto">
          <a:xfrm>
            <a:off x="0" y="908720"/>
            <a:ext cx="3995936" cy="5400000"/>
          </a:xfrm>
          <a:prstGeom prst="rect">
            <a:avLst/>
          </a:prstGeom>
          <a:noFill/>
          <a:ln w="9525">
            <a:noFill/>
            <a:miter lim="800000"/>
            <a:headEnd/>
            <a:tailEnd/>
          </a:ln>
          <a:effectLst/>
        </p:spPr>
      </p:pic>
      <p:sp>
        <p:nvSpPr>
          <p:cNvPr id="2" name="TextBox 1">
            <a:extLst>
              <a:ext uri="{FF2B5EF4-FFF2-40B4-BE49-F238E27FC236}">
                <a16:creationId xmlns="" xmlns:a16="http://schemas.microsoft.com/office/drawing/2014/main" id="{89D87692-4485-4EB8-9FBD-B5B1A884A7AA}"/>
              </a:ext>
            </a:extLst>
          </p:cNvPr>
          <p:cNvSpPr txBox="1"/>
          <p:nvPr/>
        </p:nvSpPr>
        <p:spPr>
          <a:xfrm>
            <a:off x="971600" y="188640"/>
            <a:ext cx="3866828" cy="523220"/>
          </a:xfrm>
          <a:prstGeom prst="rect">
            <a:avLst/>
          </a:prstGeom>
          <a:noFill/>
        </p:spPr>
        <p:txBody>
          <a:bodyPr wrap="none" rtlCol="0">
            <a:spAutoFit/>
          </a:bodyPr>
          <a:lstStyle/>
          <a:p>
            <a:r>
              <a:rPr lang="en-GB" sz="2800" b="1" dirty="0">
                <a:cs typeface="Arial" pitchFamily="34" charset="0"/>
              </a:rPr>
              <a:t>LWC Activity Programme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556792"/>
            <a:ext cx="2459135" cy="461665"/>
          </a:xfrm>
          <a:prstGeom prst="rect">
            <a:avLst/>
          </a:prstGeom>
        </p:spPr>
        <p:txBody>
          <a:bodyPr wrap="none">
            <a:spAutoFit/>
          </a:bodyPr>
          <a:lstStyle/>
          <a:p>
            <a:r>
              <a:rPr lang="en-GB" sz="2400" b="1" dirty="0">
                <a:solidFill>
                  <a:schemeClr val="accent4">
                    <a:lumMod val="75000"/>
                  </a:schemeClr>
                </a:solidFill>
                <a:cs typeface="Arial" pitchFamily="34" charset="0"/>
              </a:rPr>
              <a:t>Sports Academies</a:t>
            </a:r>
          </a:p>
        </p:txBody>
      </p:sp>
      <p:sp>
        <p:nvSpPr>
          <p:cNvPr id="3" name="Rectangle 2"/>
          <p:cNvSpPr/>
          <p:nvPr/>
        </p:nvSpPr>
        <p:spPr>
          <a:xfrm>
            <a:off x="1403648" y="4437112"/>
            <a:ext cx="1708416" cy="1200329"/>
          </a:xfrm>
          <a:prstGeom prst="rect">
            <a:avLst/>
          </a:prstGeom>
        </p:spPr>
        <p:txBody>
          <a:bodyPr wrap="square">
            <a:spAutoFit/>
          </a:bodyPr>
          <a:lstStyle/>
          <a:p>
            <a:r>
              <a:rPr lang="en-GB" b="1" dirty="0">
                <a:cs typeface="Arial" pitchFamily="34" charset="0"/>
              </a:rPr>
              <a:t>Horse Riding  (LWC only)</a:t>
            </a:r>
          </a:p>
          <a:p>
            <a:r>
              <a:rPr lang="en-GB" b="1" dirty="0">
                <a:cs typeface="Arial" pitchFamily="34" charset="0"/>
              </a:rPr>
              <a:t>Tennis Coaching</a:t>
            </a:r>
          </a:p>
          <a:p>
            <a:endParaRPr lang="en-GB" b="1" dirty="0">
              <a:solidFill>
                <a:schemeClr val="accent4">
                  <a:lumMod val="75000"/>
                </a:schemeClr>
              </a:solidFill>
              <a:cs typeface="Arial" pitchFamily="34" charset="0"/>
            </a:endParaRPr>
          </a:p>
        </p:txBody>
      </p:sp>
      <p:sp>
        <p:nvSpPr>
          <p:cNvPr id="4" name="TextBox 3"/>
          <p:cNvSpPr txBox="1"/>
          <p:nvPr/>
        </p:nvSpPr>
        <p:spPr>
          <a:xfrm>
            <a:off x="0" y="2204864"/>
            <a:ext cx="4176464" cy="2031325"/>
          </a:xfrm>
          <a:prstGeom prst="rect">
            <a:avLst/>
          </a:prstGeom>
          <a:noFill/>
        </p:spPr>
        <p:txBody>
          <a:bodyPr wrap="square" rtlCol="0">
            <a:spAutoFit/>
          </a:bodyPr>
          <a:lstStyle/>
          <a:p>
            <a:pPr algn="ctr"/>
            <a:r>
              <a:rPr lang="en-GB" dirty="0"/>
              <a:t>Students also have the opportunity to focus on just one sport by selecting one of our optional sports academies. There is an additional cost for these activities which are instead of the afternoon group activities.</a:t>
            </a:r>
          </a:p>
          <a:p>
            <a:endParaRPr lang="en-GB" dirty="0"/>
          </a:p>
        </p:txBody>
      </p:sp>
      <p:sp>
        <p:nvSpPr>
          <p:cNvPr id="5" name="Rectangle 4"/>
          <p:cNvSpPr/>
          <p:nvPr/>
        </p:nvSpPr>
        <p:spPr>
          <a:xfrm>
            <a:off x="971600" y="188640"/>
            <a:ext cx="4464496" cy="523220"/>
          </a:xfrm>
          <a:prstGeom prst="rect">
            <a:avLst/>
          </a:prstGeom>
        </p:spPr>
        <p:txBody>
          <a:bodyPr wrap="square">
            <a:spAutoFit/>
          </a:bodyPr>
          <a:lstStyle/>
          <a:p>
            <a:r>
              <a:rPr lang="en-GB" sz="2800" b="1" dirty="0"/>
              <a:t>Optional Sports Academies</a:t>
            </a:r>
          </a:p>
        </p:txBody>
      </p:sp>
      <p:pic>
        <p:nvPicPr>
          <p:cNvPr id="7" name="Picture 2">
            <a:extLst>
              <a:ext uri="{FF2B5EF4-FFF2-40B4-BE49-F238E27FC236}">
                <a16:creationId xmlns="" xmlns:a16="http://schemas.microsoft.com/office/drawing/2014/main" id="{3975E7B0-2E45-5E46-9009-64A549BC3A5B}"/>
              </a:ext>
            </a:extLst>
          </p:cNvPr>
          <p:cNvPicPr>
            <a:picLocks noChangeAspect="1" noChangeArrowheads="1"/>
          </p:cNvPicPr>
          <p:nvPr/>
        </p:nvPicPr>
        <p:blipFill>
          <a:blip r:embed="rId2" cstate="print"/>
          <a:srcRect/>
          <a:stretch>
            <a:fillRect/>
          </a:stretch>
        </p:blipFill>
        <p:spPr bwMode="auto">
          <a:xfrm>
            <a:off x="4548528" y="2204864"/>
            <a:ext cx="4595472" cy="3465773"/>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ndon_Big_Ben_Phone_box.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2" y="1148971"/>
            <a:ext cx="3635896" cy="4955424"/>
          </a:xfrm>
          <a:prstGeom prst="rect">
            <a:avLst/>
          </a:prstGeom>
        </p:spPr>
      </p:pic>
      <p:sp>
        <p:nvSpPr>
          <p:cNvPr id="3" name="TextBox 2"/>
          <p:cNvSpPr txBox="1"/>
          <p:nvPr/>
        </p:nvSpPr>
        <p:spPr>
          <a:xfrm>
            <a:off x="3851920" y="2476053"/>
            <a:ext cx="5400600" cy="1384995"/>
          </a:xfrm>
          <a:prstGeom prst="rect">
            <a:avLst/>
          </a:prstGeom>
          <a:noFill/>
        </p:spPr>
        <p:txBody>
          <a:bodyPr wrap="square" rtlCol="0">
            <a:spAutoFit/>
          </a:bodyPr>
          <a:lstStyle/>
          <a:p>
            <a:r>
              <a:rPr lang="en-GB" sz="2400" b="1" dirty="0">
                <a:solidFill>
                  <a:schemeClr val="accent4">
                    <a:lumMod val="75000"/>
                  </a:schemeClr>
                </a:solidFill>
              </a:rPr>
              <a:t> 3 excursions per week</a:t>
            </a:r>
            <a:r>
              <a:rPr lang="en-GB" sz="2400" dirty="0"/>
              <a:t/>
            </a:r>
            <a:br>
              <a:rPr lang="en-GB" sz="2400" dirty="0"/>
            </a:br>
            <a:r>
              <a:rPr lang="en-GB" sz="2000" dirty="0"/>
              <a:t>- </a:t>
            </a:r>
            <a:r>
              <a:rPr lang="en-GB" sz="2000" dirty="0" smtClean="0"/>
              <a:t>Wednesday  </a:t>
            </a:r>
            <a:r>
              <a:rPr lang="en-GB" sz="2000" dirty="0"/>
              <a:t>09:00 – 17:30 (language experience)</a:t>
            </a:r>
            <a:endParaRPr lang="en-GB" sz="2400" dirty="0"/>
          </a:p>
          <a:p>
            <a:r>
              <a:rPr lang="en-GB" sz="2000" dirty="0"/>
              <a:t>- Saturday 09:00 – 17:30</a:t>
            </a:r>
          </a:p>
          <a:p>
            <a:pPr>
              <a:buFontTx/>
              <a:buChar char="-"/>
            </a:pPr>
            <a:r>
              <a:rPr lang="en-GB" sz="2000" dirty="0"/>
              <a:t> Sunday 11:15 – 17:30 </a:t>
            </a:r>
            <a:r>
              <a:rPr lang="en-GB" sz="2000" b="1" dirty="0"/>
              <a:t>(optional, extra charge)</a:t>
            </a:r>
          </a:p>
        </p:txBody>
      </p:sp>
      <p:sp>
        <p:nvSpPr>
          <p:cNvPr id="4" name="TextBox 3"/>
          <p:cNvSpPr txBox="1"/>
          <p:nvPr/>
        </p:nvSpPr>
        <p:spPr>
          <a:xfrm>
            <a:off x="899592" y="188640"/>
            <a:ext cx="1709314" cy="523220"/>
          </a:xfrm>
          <a:prstGeom prst="rect">
            <a:avLst/>
          </a:prstGeom>
          <a:noFill/>
        </p:spPr>
        <p:txBody>
          <a:bodyPr wrap="none" rtlCol="0">
            <a:spAutoFit/>
          </a:bodyPr>
          <a:lstStyle/>
          <a:p>
            <a:r>
              <a:rPr lang="en-GB" sz="2800" dirty="0">
                <a:cs typeface="Arial" pitchFamily="34" charset="0"/>
              </a:rPr>
              <a:t>Excursions</a:t>
            </a:r>
          </a:p>
        </p:txBody>
      </p:sp>
      <p:sp>
        <p:nvSpPr>
          <p:cNvPr id="5" name="TextBox 4"/>
          <p:cNvSpPr txBox="1"/>
          <p:nvPr/>
        </p:nvSpPr>
        <p:spPr>
          <a:xfrm>
            <a:off x="3995936" y="980728"/>
            <a:ext cx="4860032" cy="1077218"/>
          </a:xfrm>
          <a:prstGeom prst="rect">
            <a:avLst/>
          </a:prstGeom>
          <a:noFill/>
        </p:spPr>
        <p:txBody>
          <a:bodyPr wrap="square" rtlCol="0">
            <a:spAutoFit/>
          </a:bodyPr>
          <a:lstStyle/>
          <a:p>
            <a:pPr algn="ctr"/>
            <a:r>
              <a:rPr lang="en-GB" sz="3200" b="1" dirty="0">
                <a:solidFill>
                  <a:schemeClr val="accent4">
                    <a:lumMod val="75000"/>
                  </a:schemeClr>
                </a:solidFill>
              </a:rPr>
              <a:t>Have fun while learning about British culture! </a:t>
            </a:r>
          </a:p>
        </p:txBody>
      </p:sp>
      <p:sp>
        <p:nvSpPr>
          <p:cNvPr id="7" name="TextBox 6"/>
          <p:cNvSpPr txBox="1"/>
          <p:nvPr/>
        </p:nvSpPr>
        <p:spPr>
          <a:xfrm>
            <a:off x="5004048" y="4221088"/>
            <a:ext cx="2520280" cy="461665"/>
          </a:xfrm>
          <a:prstGeom prst="rect">
            <a:avLst/>
          </a:prstGeom>
          <a:noFill/>
        </p:spPr>
        <p:txBody>
          <a:bodyPr wrap="square" rtlCol="0">
            <a:spAutoFit/>
          </a:bodyPr>
          <a:lstStyle/>
          <a:p>
            <a:r>
              <a:rPr lang="en-GB" sz="2400" b="1" dirty="0">
                <a:solidFill>
                  <a:schemeClr val="accent4">
                    <a:lumMod val="75000"/>
                  </a:schemeClr>
                </a:solidFill>
              </a:rPr>
              <a:t>Sample Excursions</a:t>
            </a:r>
          </a:p>
        </p:txBody>
      </p:sp>
      <p:sp>
        <p:nvSpPr>
          <p:cNvPr id="8" name="TextBox 7"/>
          <p:cNvSpPr txBox="1"/>
          <p:nvPr/>
        </p:nvSpPr>
        <p:spPr>
          <a:xfrm>
            <a:off x="3851920" y="4678104"/>
            <a:ext cx="5292080" cy="1631216"/>
          </a:xfrm>
          <a:prstGeom prst="rect">
            <a:avLst/>
          </a:prstGeom>
          <a:noFill/>
        </p:spPr>
        <p:txBody>
          <a:bodyPr wrap="square" numCol="2" spcCol="36000" rtlCol="0">
            <a:spAutoFit/>
          </a:bodyPr>
          <a:lstStyle/>
          <a:p>
            <a:pPr>
              <a:buFont typeface="Arial" pitchFamily="34" charset="0"/>
              <a:buChar char="•"/>
            </a:pPr>
            <a:r>
              <a:rPr lang="en-GB" sz="2000" dirty="0"/>
              <a:t> London</a:t>
            </a:r>
          </a:p>
          <a:p>
            <a:pPr>
              <a:buFont typeface="Arial" pitchFamily="34" charset="0"/>
              <a:buChar char="•"/>
            </a:pPr>
            <a:r>
              <a:rPr lang="en-GB" sz="2000" dirty="0"/>
              <a:t> Oxford</a:t>
            </a:r>
          </a:p>
          <a:p>
            <a:pPr>
              <a:buFont typeface="Arial" pitchFamily="34" charset="0"/>
              <a:buChar char="•"/>
            </a:pPr>
            <a:r>
              <a:rPr lang="en-GB" sz="2000" dirty="0"/>
              <a:t> Windsor</a:t>
            </a:r>
          </a:p>
          <a:p>
            <a:endParaRPr lang="en-GB" sz="2000" dirty="0"/>
          </a:p>
          <a:p>
            <a:endParaRPr lang="en-GB" sz="2000" dirty="0"/>
          </a:p>
          <a:p>
            <a:pPr>
              <a:buFont typeface="Arial" pitchFamily="34" charset="0"/>
              <a:buChar char="•"/>
            </a:pPr>
            <a:r>
              <a:rPr lang="en-GB" sz="2000" dirty="0"/>
              <a:t> Stonehenge and Bath </a:t>
            </a:r>
          </a:p>
          <a:p>
            <a:pPr>
              <a:buFont typeface="Arial" pitchFamily="34" charset="0"/>
              <a:buChar char="•"/>
            </a:pPr>
            <a:r>
              <a:rPr lang="en-GB" sz="2000" dirty="0"/>
              <a:t>Thorpe Park</a:t>
            </a:r>
          </a:p>
          <a:p>
            <a:pPr>
              <a:buFont typeface="Arial" pitchFamily="34" charset="0"/>
              <a:buChar char="•"/>
            </a:pPr>
            <a:r>
              <a:rPr lang="en-GB" sz="2000" dirty="0"/>
              <a:t>Harry Potter Studios </a:t>
            </a:r>
          </a:p>
        </p:txBody>
      </p:sp>
    </p:spTree>
    <p:extLst>
      <p:ext uri="{BB962C8B-B14F-4D97-AF65-F5344CB8AC3E}">
        <p14:creationId xmlns:p14="http://schemas.microsoft.com/office/powerpoint/2010/main" val="880907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O:\Bitmaps\2015 LWC\LWC stock photos\LWC stock grounds\geography,history,careers.jpg"/>
          <p:cNvPicPr>
            <a:picLocks noChangeAspect="1" noChangeArrowheads="1"/>
          </p:cNvPicPr>
          <p:nvPr/>
        </p:nvPicPr>
        <p:blipFill>
          <a:blip r:embed="rId2" cstate="email"/>
          <a:srcRect/>
          <a:stretch>
            <a:fillRect/>
          </a:stretch>
        </p:blipFill>
        <p:spPr bwMode="auto">
          <a:xfrm>
            <a:off x="0" y="1102551"/>
            <a:ext cx="9180512" cy="5112568"/>
          </a:xfrm>
          <a:prstGeom prst="rect">
            <a:avLst/>
          </a:prstGeom>
          <a:noFill/>
        </p:spPr>
      </p:pic>
      <p:sp>
        <p:nvSpPr>
          <p:cNvPr id="3" name="TextBox 2"/>
          <p:cNvSpPr txBox="1"/>
          <p:nvPr/>
        </p:nvSpPr>
        <p:spPr>
          <a:xfrm>
            <a:off x="251520" y="923236"/>
            <a:ext cx="8568952" cy="1200329"/>
          </a:xfrm>
          <a:prstGeom prst="rect">
            <a:avLst/>
          </a:prstGeom>
          <a:noFill/>
        </p:spPr>
        <p:txBody>
          <a:bodyPr wrap="square" rtlCol="0">
            <a:spAutoFit/>
          </a:bodyPr>
          <a:lstStyle/>
          <a:p>
            <a:r>
              <a:rPr lang="en-GB" sz="4000" b="1" dirty="0" smtClean="0">
                <a:solidFill>
                  <a:schemeClr val="accent4">
                    <a:lumMod val="75000"/>
                  </a:schemeClr>
                </a:solidFill>
                <a:cs typeface="Arial" pitchFamily="34" charset="0"/>
              </a:rPr>
              <a:t>Wimbledon </a:t>
            </a:r>
            <a:r>
              <a:rPr lang="en-GB" sz="4000" b="1" dirty="0">
                <a:solidFill>
                  <a:schemeClr val="accent4">
                    <a:lumMod val="75000"/>
                  </a:schemeClr>
                </a:solidFill>
                <a:cs typeface="Arial" pitchFamily="34" charset="0"/>
              </a:rPr>
              <a:t>School of English </a:t>
            </a:r>
            <a:r>
              <a:rPr lang="en-GB" sz="4000" b="1" dirty="0" smtClean="0">
                <a:solidFill>
                  <a:schemeClr val="accent4">
                    <a:lumMod val="75000"/>
                  </a:schemeClr>
                </a:solidFill>
                <a:cs typeface="Arial" pitchFamily="34" charset="0"/>
              </a:rPr>
              <a:t>Juniors                                                     </a:t>
            </a:r>
          </a:p>
          <a:p>
            <a:r>
              <a:rPr lang="en-GB" sz="1600" b="1" dirty="0" err="1" smtClean="0">
                <a:solidFill>
                  <a:srgbClr val="C00000"/>
                </a:solidFill>
                <a:cs typeface="Arial" pitchFamily="34" charset="0"/>
              </a:rPr>
              <a:t>Indirizzo</a:t>
            </a:r>
            <a:r>
              <a:rPr lang="en-GB" sz="1600" b="1" dirty="0" smtClean="0">
                <a:solidFill>
                  <a:srgbClr val="C00000"/>
                </a:solidFill>
                <a:cs typeface="Arial" pitchFamily="34" charset="0"/>
              </a:rPr>
              <a:t> </a:t>
            </a:r>
            <a:r>
              <a:rPr lang="en-GB" sz="1600" b="1" dirty="0" err="1" smtClean="0">
                <a:solidFill>
                  <a:srgbClr val="C00000"/>
                </a:solidFill>
                <a:cs typeface="Arial" pitchFamily="34" charset="0"/>
              </a:rPr>
              <a:t>Inghilterra</a:t>
            </a:r>
            <a:r>
              <a:rPr lang="en-GB" sz="1600" b="1" dirty="0" smtClean="0">
                <a:solidFill>
                  <a:srgbClr val="C00000"/>
                </a:solidFill>
                <a:cs typeface="Arial" pitchFamily="34" charset="0"/>
              </a:rPr>
              <a:t> – </a:t>
            </a:r>
            <a:r>
              <a:rPr lang="en-GB" sz="1600" b="1" dirty="0" err="1" smtClean="0">
                <a:solidFill>
                  <a:srgbClr val="C00000"/>
                </a:solidFill>
                <a:cs typeface="Arial" pitchFamily="34" charset="0"/>
              </a:rPr>
              <a:t>contattarci</a:t>
            </a:r>
            <a:r>
              <a:rPr lang="en-GB" sz="1600" b="1" dirty="0" smtClean="0">
                <a:solidFill>
                  <a:srgbClr val="C00000"/>
                </a:solidFill>
                <a:cs typeface="Arial" pitchFamily="34" charset="0"/>
              </a:rPr>
              <a:t> per preventive e </a:t>
            </a:r>
            <a:r>
              <a:rPr lang="en-GB" sz="1600" b="1" dirty="0" err="1" smtClean="0">
                <a:solidFill>
                  <a:srgbClr val="C00000"/>
                </a:solidFill>
                <a:cs typeface="Arial" pitchFamily="34" charset="0"/>
              </a:rPr>
              <a:t>prenotazioni</a:t>
            </a:r>
            <a:endParaRPr lang="en-GB" sz="1600" b="1" dirty="0" smtClean="0">
              <a:solidFill>
                <a:srgbClr val="C00000"/>
              </a:solidFill>
              <a:cs typeface="Arial" pitchFamily="34" charset="0"/>
            </a:endParaRPr>
          </a:p>
          <a:p>
            <a:r>
              <a:rPr lang="en-GB" sz="1600" b="1" dirty="0" smtClean="0">
                <a:solidFill>
                  <a:srgbClr val="C00000"/>
                </a:solidFill>
                <a:cs typeface="Arial" pitchFamily="34" charset="0"/>
              </a:rPr>
              <a:t>070 7265121 – info@indirizzoinghilterra.it</a:t>
            </a:r>
            <a:endParaRPr lang="en-GB" sz="4800" b="1" dirty="0">
              <a:solidFill>
                <a:srgbClr val="C00000"/>
              </a:solidFill>
              <a:cs typeface="Arial" pitchFamily="34" charset="0"/>
            </a:endParaRP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0677" y="1433678"/>
            <a:ext cx="539877" cy="554736"/>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319540"/>
            <a:ext cx="9162256" cy="4020671"/>
          </a:xfrm>
          <a:prstGeom prst="rect">
            <a:avLst/>
          </a:prstGeom>
        </p:spPr>
      </p:pic>
    </p:spTree>
    <p:extLst>
      <p:ext uri="{BB962C8B-B14F-4D97-AF65-F5344CB8AC3E}">
        <p14:creationId xmlns:p14="http://schemas.microsoft.com/office/powerpoint/2010/main" val="1478676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152935"/>
            <a:ext cx="5256581" cy="523220"/>
          </a:xfrm>
          <a:prstGeom prst="rect">
            <a:avLst/>
          </a:prstGeom>
          <a:noFill/>
        </p:spPr>
        <p:txBody>
          <a:bodyPr wrap="square" rtlCol="0">
            <a:spAutoFit/>
          </a:bodyPr>
          <a:lstStyle/>
          <a:p>
            <a:r>
              <a:rPr lang="en-GB" sz="2800" b="1" dirty="0"/>
              <a:t>What Makes WSE Juniors Special?</a:t>
            </a:r>
          </a:p>
        </p:txBody>
      </p:sp>
      <p:grpSp>
        <p:nvGrpSpPr>
          <p:cNvPr id="15" name="Group 14"/>
          <p:cNvGrpSpPr/>
          <p:nvPr/>
        </p:nvGrpSpPr>
        <p:grpSpPr>
          <a:xfrm>
            <a:off x="3707904" y="2564904"/>
            <a:ext cx="1872208" cy="1872208"/>
            <a:chOff x="1979712" y="2132856"/>
            <a:chExt cx="1872208" cy="1872208"/>
          </a:xfrm>
        </p:grpSpPr>
        <p:sp>
          <p:nvSpPr>
            <p:cNvPr id="6" name="Oval 5"/>
            <p:cNvSpPr/>
            <p:nvPr/>
          </p:nvSpPr>
          <p:spPr>
            <a:xfrm>
              <a:off x="1979712" y="2132856"/>
              <a:ext cx="1800200" cy="1872208"/>
            </a:xfrm>
            <a:prstGeom prst="ellipse">
              <a:avLst/>
            </a:prstGeom>
            <a:ln w="76200"/>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7" name="TextBox 6"/>
            <p:cNvSpPr txBox="1"/>
            <p:nvPr/>
          </p:nvSpPr>
          <p:spPr>
            <a:xfrm>
              <a:off x="2051720" y="2492896"/>
              <a:ext cx="1800200" cy="1200329"/>
            </a:xfrm>
            <a:prstGeom prst="rect">
              <a:avLst/>
            </a:prstGeom>
            <a:noFill/>
          </p:spPr>
          <p:txBody>
            <a:bodyPr wrap="square" rtlCol="0">
              <a:spAutoFit/>
            </a:bodyPr>
            <a:lstStyle/>
            <a:p>
              <a:r>
                <a:rPr lang="en-GB" dirty="0"/>
                <a:t>The WSE junior programme is more than just General English </a:t>
              </a:r>
            </a:p>
          </p:txBody>
        </p:sp>
      </p:grpSp>
      <p:sp>
        <p:nvSpPr>
          <p:cNvPr id="11" name="TextBox 10"/>
          <p:cNvSpPr txBox="1"/>
          <p:nvPr/>
        </p:nvSpPr>
        <p:spPr>
          <a:xfrm>
            <a:off x="3923928" y="1052736"/>
            <a:ext cx="1728192" cy="923330"/>
          </a:xfrm>
          <a:prstGeom prst="rect">
            <a:avLst/>
          </a:prstGeom>
          <a:noFill/>
        </p:spPr>
        <p:txBody>
          <a:bodyPr wrap="square" rtlCol="0">
            <a:spAutoFit/>
          </a:bodyPr>
          <a:lstStyle/>
          <a:p>
            <a:r>
              <a:rPr lang="en-GB" dirty="0"/>
              <a:t>Wide range of Specialist Skills  Workshops </a:t>
            </a:r>
          </a:p>
        </p:txBody>
      </p:sp>
      <p:sp>
        <p:nvSpPr>
          <p:cNvPr id="12" name="TextBox 11"/>
          <p:cNvSpPr txBox="1"/>
          <p:nvPr/>
        </p:nvSpPr>
        <p:spPr>
          <a:xfrm>
            <a:off x="539552" y="1484784"/>
            <a:ext cx="1728192" cy="1200329"/>
          </a:xfrm>
          <a:prstGeom prst="rect">
            <a:avLst/>
          </a:prstGeom>
          <a:noFill/>
        </p:spPr>
        <p:txBody>
          <a:bodyPr wrap="square" rtlCol="0">
            <a:spAutoFit/>
          </a:bodyPr>
          <a:lstStyle/>
          <a:p>
            <a:r>
              <a:rPr lang="en-GB" dirty="0"/>
              <a:t>LWC: Outstanding sports and leisure activities</a:t>
            </a:r>
          </a:p>
        </p:txBody>
      </p:sp>
      <p:sp>
        <p:nvSpPr>
          <p:cNvPr id="13" name="TextBox 12"/>
          <p:cNvSpPr txBox="1"/>
          <p:nvPr/>
        </p:nvSpPr>
        <p:spPr>
          <a:xfrm>
            <a:off x="539552" y="2996952"/>
            <a:ext cx="1152128" cy="1600438"/>
          </a:xfrm>
          <a:prstGeom prst="rect">
            <a:avLst/>
          </a:prstGeom>
          <a:noFill/>
        </p:spPr>
        <p:txBody>
          <a:bodyPr wrap="square" rtlCol="0">
            <a:spAutoFit/>
          </a:bodyPr>
          <a:lstStyle/>
          <a:p>
            <a:r>
              <a:rPr lang="en-GB" sz="1600" dirty="0"/>
              <a:t>Safe, self-contained campus or host families near school</a:t>
            </a:r>
            <a:endParaRPr lang="en-GB" dirty="0"/>
          </a:p>
        </p:txBody>
      </p:sp>
      <p:sp>
        <p:nvSpPr>
          <p:cNvPr id="14" name="TextBox 13"/>
          <p:cNvSpPr txBox="1"/>
          <p:nvPr/>
        </p:nvSpPr>
        <p:spPr>
          <a:xfrm>
            <a:off x="6804248" y="3717032"/>
            <a:ext cx="1728192" cy="1200329"/>
          </a:xfrm>
          <a:prstGeom prst="rect">
            <a:avLst/>
          </a:prstGeom>
          <a:noFill/>
        </p:spPr>
        <p:txBody>
          <a:bodyPr wrap="square" rtlCol="0">
            <a:spAutoFit/>
          </a:bodyPr>
          <a:lstStyle/>
          <a:p>
            <a:r>
              <a:rPr lang="en-GB" dirty="0"/>
              <a:t>Beautiful locations In Wimbledon or Hampshire</a:t>
            </a:r>
          </a:p>
        </p:txBody>
      </p:sp>
      <p:sp>
        <p:nvSpPr>
          <p:cNvPr id="16" name="TextBox 15"/>
          <p:cNvSpPr txBox="1"/>
          <p:nvPr/>
        </p:nvSpPr>
        <p:spPr>
          <a:xfrm>
            <a:off x="1295636" y="4917361"/>
            <a:ext cx="1188132" cy="646331"/>
          </a:xfrm>
          <a:prstGeom prst="rect">
            <a:avLst/>
          </a:prstGeom>
          <a:noFill/>
        </p:spPr>
        <p:txBody>
          <a:bodyPr wrap="square" rtlCol="0">
            <a:spAutoFit/>
          </a:bodyPr>
          <a:lstStyle/>
          <a:p>
            <a:r>
              <a:rPr lang="en-GB" dirty="0"/>
              <a:t>Amazing excursions </a:t>
            </a:r>
          </a:p>
        </p:txBody>
      </p:sp>
      <p:sp>
        <p:nvSpPr>
          <p:cNvPr id="17" name="TextBox 16"/>
          <p:cNvSpPr txBox="1"/>
          <p:nvPr/>
        </p:nvSpPr>
        <p:spPr>
          <a:xfrm>
            <a:off x="6444208" y="1700808"/>
            <a:ext cx="2088232" cy="923330"/>
          </a:xfrm>
          <a:prstGeom prst="rect">
            <a:avLst/>
          </a:prstGeom>
          <a:noFill/>
        </p:spPr>
        <p:txBody>
          <a:bodyPr wrap="square" rtlCol="0">
            <a:spAutoFit/>
          </a:bodyPr>
          <a:lstStyle/>
          <a:p>
            <a:r>
              <a:rPr lang="en-GB" dirty="0"/>
              <a:t>Challenging Young Leaders programmes</a:t>
            </a:r>
          </a:p>
        </p:txBody>
      </p:sp>
      <p:sp>
        <p:nvSpPr>
          <p:cNvPr id="18" name="TextBox 17"/>
          <p:cNvSpPr txBox="1"/>
          <p:nvPr/>
        </p:nvSpPr>
        <p:spPr>
          <a:xfrm>
            <a:off x="3779912" y="5229200"/>
            <a:ext cx="2088232" cy="923330"/>
          </a:xfrm>
          <a:prstGeom prst="rect">
            <a:avLst/>
          </a:prstGeom>
          <a:noFill/>
        </p:spPr>
        <p:txBody>
          <a:bodyPr wrap="square" rtlCol="0">
            <a:spAutoFit/>
          </a:bodyPr>
          <a:lstStyle/>
          <a:p>
            <a:r>
              <a:rPr lang="en-GB" dirty="0"/>
              <a:t>Make friends with people from all over the world</a:t>
            </a:r>
          </a:p>
        </p:txBody>
      </p:sp>
      <p:cxnSp>
        <p:nvCxnSpPr>
          <p:cNvPr id="20" name="Straight Arrow Connector 19"/>
          <p:cNvCxnSpPr/>
          <p:nvPr/>
        </p:nvCxnSpPr>
        <p:spPr>
          <a:xfrm flipH="1" flipV="1">
            <a:off x="2195736" y="2348880"/>
            <a:ext cx="1656184" cy="648072"/>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6" idx="2"/>
          </p:cNvCxnSpPr>
          <p:nvPr/>
        </p:nvCxnSpPr>
        <p:spPr>
          <a:xfrm flipH="1">
            <a:off x="1835696" y="3501008"/>
            <a:ext cx="1872208" cy="7200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5" name="Straight Arrow Connector 24"/>
          <p:cNvCxnSpPr>
            <a:stCxn id="6" idx="3"/>
          </p:cNvCxnSpPr>
          <p:nvPr/>
        </p:nvCxnSpPr>
        <p:spPr>
          <a:xfrm flipH="1">
            <a:off x="2555776" y="4162934"/>
            <a:ext cx="1415761" cy="92225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8" name="Straight Arrow Connector 27"/>
          <p:cNvCxnSpPr>
            <a:stCxn id="6" idx="4"/>
          </p:cNvCxnSpPr>
          <p:nvPr/>
        </p:nvCxnSpPr>
        <p:spPr>
          <a:xfrm flipH="1">
            <a:off x="4572000" y="4437112"/>
            <a:ext cx="36004" cy="86409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31" name="Straight Arrow Connector 30"/>
          <p:cNvCxnSpPr>
            <a:endCxn id="14" idx="1"/>
          </p:cNvCxnSpPr>
          <p:nvPr/>
        </p:nvCxnSpPr>
        <p:spPr>
          <a:xfrm>
            <a:off x="5544108" y="3645024"/>
            <a:ext cx="1260140" cy="672173"/>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33" name="Straight Arrow Connector 32"/>
          <p:cNvCxnSpPr/>
          <p:nvPr/>
        </p:nvCxnSpPr>
        <p:spPr>
          <a:xfrm flipV="1">
            <a:off x="5436096" y="2420888"/>
            <a:ext cx="1008112" cy="57606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37" name="Straight Arrow Connector 36"/>
          <p:cNvCxnSpPr/>
          <p:nvPr/>
        </p:nvCxnSpPr>
        <p:spPr>
          <a:xfrm flipV="1">
            <a:off x="4499992" y="1916832"/>
            <a:ext cx="0" cy="648072"/>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989865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188640"/>
            <a:ext cx="1450397" cy="523220"/>
          </a:xfrm>
          <a:prstGeom prst="rect">
            <a:avLst/>
          </a:prstGeom>
          <a:noFill/>
        </p:spPr>
        <p:txBody>
          <a:bodyPr wrap="none" rtlCol="0">
            <a:spAutoFit/>
          </a:bodyPr>
          <a:lstStyle/>
          <a:p>
            <a:r>
              <a:rPr lang="en-GB" sz="2800" b="1" dirty="0">
                <a:cs typeface="Arial" pitchFamily="34" charset="0"/>
              </a:rPr>
              <a:t>Location</a:t>
            </a:r>
          </a:p>
        </p:txBody>
      </p:sp>
      <p:sp>
        <p:nvSpPr>
          <p:cNvPr id="6" name="TextBox 5"/>
          <p:cNvSpPr txBox="1"/>
          <p:nvPr/>
        </p:nvSpPr>
        <p:spPr>
          <a:xfrm>
            <a:off x="432048" y="4872062"/>
            <a:ext cx="8388424" cy="1077218"/>
          </a:xfrm>
          <a:prstGeom prst="rect">
            <a:avLst/>
          </a:prstGeom>
          <a:noFill/>
        </p:spPr>
        <p:txBody>
          <a:bodyPr wrap="square" rtlCol="0">
            <a:spAutoFit/>
          </a:bodyPr>
          <a:lstStyle/>
          <a:p>
            <a:pPr algn="ctr"/>
            <a:r>
              <a:rPr lang="en-GB" sz="3200" b="1" dirty="0">
                <a:solidFill>
                  <a:schemeClr val="accent4">
                    <a:lumMod val="75000"/>
                  </a:schemeClr>
                </a:solidFill>
              </a:rPr>
              <a:t>Perfectly located for exploring London </a:t>
            </a:r>
          </a:p>
          <a:p>
            <a:pPr algn="ctr"/>
            <a:r>
              <a:rPr lang="en-GB" sz="3200" b="1" dirty="0">
                <a:solidFill>
                  <a:schemeClr val="accent4">
                    <a:lumMod val="75000"/>
                  </a:schemeClr>
                </a:solidFill>
              </a:rPr>
              <a:t>and the South of England </a:t>
            </a:r>
          </a:p>
        </p:txBody>
      </p:sp>
      <p:sp>
        <p:nvSpPr>
          <p:cNvPr id="5" name="TextBox 4"/>
          <p:cNvSpPr txBox="1"/>
          <p:nvPr/>
        </p:nvSpPr>
        <p:spPr>
          <a:xfrm>
            <a:off x="5796136" y="1916832"/>
            <a:ext cx="3347864" cy="2308324"/>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t="100000"/>
            </a:path>
            <a:tileRect r="-100000" b="-100000"/>
          </a:gradFill>
        </p:spPr>
        <p:txBody>
          <a:bodyPr wrap="square" rtlCol="0">
            <a:spAutoFit/>
          </a:bodyPr>
          <a:lstStyle/>
          <a:p>
            <a:endParaRPr lang="en-GB" sz="2400" dirty="0"/>
          </a:p>
          <a:p>
            <a:pPr algn="ctr"/>
            <a:r>
              <a:rPr lang="en-GB" sz="2400" b="1" dirty="0"/>
              <a:t>Lord Wandsworth College is located in Hampshire, 1 hour from Wimbledon</a:t>
            </a:r>
          </a:p>
          <a:p>
            <a:endParaRPr lang="en-GB" sz="2400" dirty="0"/>
          </a:p>
        </p:txBody>
      </p:sp>
      <p:pic>
        <p:nvPicPr>
          <p:cNvPr id="1026" name="Picture 2"/>
          <p:cNvPicPr>
            <a:picLocks noChangeAspect="1" noChangeArrowheads="1"/>
          </p:cNvPicPr>
          <p:nvPr/>
        </p:nvPicPr>
        <p:blipFill>
          <a:blip r:embed="rId2" cstate="print"/>
          <a:srcRect/>
          <a:stretch>
            <a:fillRect/>
          </a:stretch>
        </p:blipFill>
        <p:spPr bwMode="auto">
          <a:xfrm>
            <a:off x="0" y="910456"/>
            <a:ext cx="5796136" cy="4032448"/>
          </a:xfrm>
          <a:prstGeom prst="rect">
            <a:avLst/>
          </a:prstGeom>
          <a:noFill/>
          <a:ln w="9525">
            <a:noFill/>
            <a:miter lim="800000"/>
            <a:headEnd/>
            <a:tailEnd/>
          </a:ln>
        </p:spPr>
      </p:pic>
    </p:spTree>
    <p:extLst>
      <p:ext uri="{BB962C8B-B14F-4D97-AF65-F5344CB8AC3E}">
        <p14:creationId xmlns:p14="http://schemas.microsoft.com/office/powerpoint/2010/main" val="715187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orld.jpg"/>
          <p:cNvPicPr>
            <a:picLocks noChangeAspect="1"/>
          </p:cNvPicPr>
          <p:nvPr/>
        </p:nvPicPr>
        <p:blipFill>
          <a:blip r:embed="rId2" cstate="email">
            <a:lum bright="59000" contrast="1000"/>
          </a:blip>
          <a:stretch>
            <a:fillRect/>
          </a:stretch>
        </p:blipFill>
        <p:spPr>
          <a:xfrm>
            <a:off x="47823" y="1196752"/>
            <a:ext cx="9096177" cy="5040560"/>
          </a:xfrm>
          <a:prstGeom prst="rect">
            <a:avLst/>
          </a:prstGeom>
        </p:spPr>
      </p:pic>
      <p:sp>
        <p:nvSpPr>
          <p:cNvPr id="3" name="TextBox 2"/>
          <p:cNvSpPr txBox="1"/>
          <p:nvPr/>
        </p:nvSpPr>
        <p:spPr>
          <a:xfrm>
            <a:off x="971600" y="182556"/>
            <a:ext cx="6480720" cy="523220"/>
          </a:xfrm>
          <a:prstGeom prst="rect">
            <a:avLst/>
          </a:prstGeom>
          <a:noFill/>
        </p:spPr>
        <p:txBody>
          <a:bodyPr wrap="square" rtlCol="0">
            <a:spAutoFit/>
          </a:bodyPr>
          <a:lstStyle/>
          <a:p>
            <a:r>
              <a:rPr lang="en-GB" sz="2800" b="1" dirty="0">
                <a:latin typeface="+mj-lt"/>
                <a:cs typeface="Arial" pitchFamily="34" charset="0"/>
              </a:rPr>
              <a:t>2019 Nationality Mix</a:t>
            </a:r>
          </a:p>
        </p:txBody>
      </p:sp>
      <p:sp>
        <p:nvSpPr>
          <p:cNvPr id="6" name="TextBox 5"/>
          <p:cNvSpPr txBox="1"/>
          <p:nvPr/>
        </p:nvSpPr>
        <p:spPr>
          <a:xfrm>
            <a:off x="4716016" y="5661248"/>
            <a:ext cx="5256584" cy="1107996"/>
          </a:xfrm>
          <a:prstGeom prst="rect">
            <a:avLst/>
          </a:prstGeom>
          <a:noFill/>
        </p:spPr>
        <p:txBody>
          <a:bodyPr wrap="square" rtlCol="0">
            <a:spAutoFit/>
          </a:bodyPr>
          <a:lstStyle/>
          <a:p>
            <a:r>
              <a:rPr lang="en-GB" sz="2400" b="1" dirty="0">
                <a:latin typeface="Arial" pitchFamily="34" charset="0"/>
                <a:cs typeface="Arial" pitchFamily="34" charset="0"/>
              </a:rPr>
              <a:t>Number of Students - 229</a:t>
            </a:r>
            <a:r>
              <a:rPr lang="en-GB" sz="2400" dirty="0">
                <a:latin typeface="Arial" pitchFamily="34" charset="0"/>
                <a:cs typeface="Arial" pitchFamily="34" charset="0"/>
              </a:rPr>
              <a:t/>
            </a:r>
            <a:br>
              <a:rPr lang="en-GB" sz="2400" dirty="0">
                <a:latin typeface="Arial" pitchFamily="34" charset="0"/>
                <a:cs typeface="Arial" pitchFamily="34" charset="0"/>
              </a:rPr>
            </a:br>
            <a:endParaRPr lang="en-GB" sz="2400" dirty="0">
              <a:latin typeface="Arial" pitchFamily="34" charset="0"/>
              <a:cs typeface="Arial" pitchFamily="34" charset="0"/>
            </a:endParaRPr>
          </a:p>
          <a:p>
            <a:endParaRPr lang="en-GB" dirty="0"/>
          </a:p>
        </p:txBody>
      </p:sp>
      <p:sp>
        <p:nvSpPr>
          <p:cNvPr id="8" name="Rectangle 7"/>
          <p:cNvSpPr/>
          <p:nvPr/>
        </p:nvSpPr>
        <p:spPr>
          <a:xfrm>
            <a:off x="179512" y="980728"/>
            <a:ext cx="4752528" cy="5940088"/>
          </a:xfrm>
          <a:prstGeom prst="rect">
            <a:avLst/>
          </a:prstGeom>
        </p:spPr>
        <p:txBody>
          <a:bodyPr wrap="square">
            <a:spAutoFit/>
          </a:bodyPr>
          <a:lstStyle/>
          <a:p>
            <a:pPr marL="342900" indent="-342900"/>
            <a:endParaRPr lang="en-GB" sz="2800" b="1" dirty="0">
              <a:latin typeface="Arial" pitchFamily="34" charset="0"/>
              <a:cs typeface="Arial" pitchFamily="34" charset="0"/>
            </a:endParaRPr>
          </a:p>
          <a:p>
            <a:pPr marL="342900" indent="-342900"/>
            <a:endParaRPr lang="en-GB" sz="2800" b="1" dirty="0">
              <a:latin typeface="Arial" pitchFamily="34" charset="0"/>
              <a:cs typeface="Arial" pitchFamily="34" charset="0"/>
            </a:endParaRPr>
          </a:p>
          <a:p>
            <a:pPr marL="342900" indent="-342900"/>
            <a:endParaRPr lang="en-GB" sz="2800" b="1" dirty="0">
              <a:latin typeface="Arial" pitchFamily="34" charset="0"/>
              <a:cs typeface="Arial" pitchFamily="34" charset="0"/>
            </a:endParaRPr>
          </a:p>
          <a:p>
            <a:pPr marL="342900" indent="-342900"/>
            <a:endParaRPr lang="en-GB" sz="2800" b="1" dirty="0">
              <a:latin typeface="Arial" pitchFamily="34" charset="0"/>
              <a:cs typeface="Arial" pitchFamily="34" charset="0"/>
            </a:endParaRPr>
          </a:p>
          <a:p>
            <a:pPr marL="342900" indent="-342900"/>
            <a:endParaRPr lang="en-GB" sz="2800" b="1" dirty="0">
              <a:latin typeface="Arial" pitchFamily="34" charset="0"/>
              <a:cs typeface="Arial" pitchFamily="34" charset="0"/>
            </a:endParaRPr>
          </a:p>
          <a:p>
            <a:pPr marL="342900" indent="-342900"/>
            <a:endParaRPr lang="en-GB" sz="2800" b="1" dirty="0">
              <a:latin typeface="Arial" pitchFamily="34" charset="0"/>
              <a:cs typeface="Arial" pitchFamily="34" charset="0"/>
            </a:endParaRPr>
          </a:p>
          <a:p>
            <a:pPr marL="342900" indent="-342900"/>
            <a:endParaRPr lang="en-GB" sz="2800" b="1" dirty="0">
              <a:latin typeface="Arial" pitchFamily="34" charset="0"/>
              <a:cs typeface="Arial" pitchFamily="34" charset="0"/>
            </a:endParaRPr>
          </a:p>
          <a:p>
            <a:pPr marL="342900" indent="-342900"/>
            <a:endParaRPr lang="en-GB" sz="2800" b="1" dirty="0">
              <a:latin typeface="Arial" pitchFamily="34" charset="0"/>
              <a:cs typeface="Arial" pitchFamily="34" charset="0"/>
            </a:endParaRPr>
          </a:p>
          <a:p>
            <a:pPr marL="342900" indent="-342900"/>
            <a:r>
              <a:rPr lang="en-GB" sz="2800" b="1" dirty="0">
                <a:latin typeface="Arial" pitchFamily="34" charset="0"/>
                <a:cs typeface="Arial" pitchFamily="34" charset="0"/>
              </a:rPr>
              <a:t/>
            </a:r>
            <a:br>
              <a:rPr lang="en-GB" sz="2800" b="1" dirty="0">
                <a:latin typeface="Arial" pitchFamily="34" charset="0"/>
                <a:cs typeface="Arial" pitchFamily="34" charset="0"/>
              </a:rPr>
            </a:br>
            <a:endParaRPr lang="en-GB" sz="2800" b="1" dirty="0">
              <a:latin typeface="Arial" pitchFamily="34" charset="0"/>
              <a:cs typeface="Arial" pitchFamily="34" charset="0"/>
            </a:endParaRPr>
          </a:p>
          <a:p>
            <a:pPr marL="342900" indent="-342900"/>
            <a:endParaRPr lang="en-GB" sz="2600" dirty="0">
              <a:latin typeface="Arial" pitchFamily="34" charset="0"/>
              <a:cs typeface="Arial" pitchFamily="34" charset="0"/>
            </a:endParaRPr>
          </a:p>
          <a:p>
            <a:pPr marL="342900" indent="-342900"/>
            <a:r>
              <a:rPr lang="en-GB" sz="2400" b="1" dirty="0">
                <a:latin typeface="Arial" pitchFamily="34" charset="0"/>
                <a:cs typeface="Arial" pitchFamily="34" charset="0"/>
              </a:rPr>
              <a:t>32 Different Nationalities </a:t>
            </a:r>
            <a:endParaRPr lang="en-GB" sz="2400" dirty="0">
              <a:latin typeface="Arial" pitchFamily="34" charset="0"/>
              <a:cs typeface="Arial" pitchFamily="34" charset="0"/>
            </a:endParaRPr>
          </a:p>
          <a:p>
            <a:pPr marL="342900" indent="-342900"/>
            <a:endParaRPr lang="en-GB" sz="2800" dirty="0"/>
          </a:p>
          <a:p>
            <a:endParaRPr lang="en-GB" dirty="0"/>
          </a:p>
        </p:txBody>
      </p:sp>
      <p:sp>
        <p:nvSpPr>
          <p:cNvPr id="10" name="TextBox 9"/>
          <p:cNvSpPr txBox="1"/>
          <p:nvPr/>
        </p:nvSpPr>
        <p:spPr>
          <a:xfrm>
            <a:off x="1655056" y="1484784"/>
            <a:ext cx="2448272" cy="3960440"/>
          </a:xfrm>
          <a:prstGeom prst="rect">
            <a:avLst/>
          </a:prstGeom>
          <a:noFill/>
        </p:spPr>
        <p:txBody>
          <a:bodyPr wrap="square" rtlCol="0">
            <a:noAutofit/>
          </a:bodyPr>
          <a:lstStyle/>
          <a:p>
            <a:pPr marL="457200" indent="-457200">
              <a:buAutoNum type="arabicPeriod"/>
            </a:pPr>
            <a:r>
              <a:rPr lang="en-GB" sz="2400" dirty="0"/>
              <a:t>Italy </a:t>
            </a:r>
            <a:r>
              <a:rPr lang="en-GB" sz="2400" b="1" dirty="0">
                <a:solidFill>
                  <a:schemeClr val="tx1">
                    <a:lumMod val="95000"/>
                    <a:lumOff val="5000"/>
                  </a:schemeClr>
                </a:solidFill>
              </a:rPr>
              <a:t>(23%)	 </a:t>
            </a:r>
          </a:p>
          <a:p>
            <a:pPr marL="457200" indent="-457200">
              <a:buAutoNum type="arabicPeriod"/>
            </a:pPr>
            <a:r>
              <a:rPr lang="en-GB" sz="2400" dirty="0"/>
              <a:t>France </a:t>
            </a:r>
            <a:r>
              <a:rPr lang="en-GB" sz="2400" b="1" dirty="0">
                <a:solidFill>
                  <a:schemeClr val="tx1">
                    <a:lumMod val="95000"/>
                    <a:lumOff val="5000"/>
                  </a:schemeClr>
                </a:solidFill>
              </a:rPr>
              <a:t>(13%)</a:t>
            </a:r>
          </a:p>
          <a:p>
            <a:pPr marL="457200" indent="-457200">
              <a:buAutoNum type="arabicPeriod"/>
            </a:pPr>
            <a:r>
              <a:rPr lang="en-GB" sz="2400" dirty="0"/>
              <a:t>Spain  </a:t>
            </a:r>
            <a:r>
              <a:rPr lang="en-GB" sz="2400" b="1" dirty="0">
                <a:solidFill>
                  <a:schemeClr val="tx1">
                    <a:lumMod val="95000"/>
                    <a:lumOff val="5000"/>
                  </a:schemeClr>
                </a:solidFill>
              </a:rPr>
              <a:t>(11%)</a:t>
            </a:r>
          </a:p>
          <a:p>
            <a:pPr marL="457200" indent="-457200">
              <a:buFontTx/>
              <a:buAutoNum type="arabicPeriod"/>
            </a:pPr>
            <a:r>
              <a:rPr lang="en-GB" sz="2400" dirty="0"/>
              <a:t>Russia </a:t>
            </a:r>
            <a:r>
              <a:rPr lang="en-GB" sz="2400" b="1" dirty="0">
                <a:solidFill>
                  <a:schemeClr val="tx1">
                    <a:lumMod val="95000"/>
                    <a:lumOff val="5000"/>
                  </a:schemeClr>
                </a:solidFill>
              </a:rPr>
              <a:t>(10%)</a:t>
            </a:r>
          </a:p>
          <a:p>
            <a:pPr marL="457200" indent="-457200">
              <a:buFontTx/>
              <a:buAutoNum type="arabicPeriod"/>
            </a:pPr>
            <a:r>
              <a:rPr lang="en-GB" sz="2400" dirty="0"/>
              <a:t>Poland </a:t>
            </a:r>
            <a:r>
              <a:rPr lang="en-GB" sz="2400" b="1" dirty="0">
                <a:solidFill>
                  <a:schemeClr val="tx1">
                    <a:lumMod val="95000"/>
                    <a:lumOff val="5000"/>
                  </a:schemeClr>
                </a:solidFill>
              </a:rPr>
              <a:t>(9%)</a:t>
            </a:r>
          </a:p>
          <a:p>
            <a:pPr marL="457200" indent="-457200">
              <a:buAutoNum type="arabicPeriod"/>
            </a:pPr>
            <a:r>
              <a:rPr lang="en-GB" sz="2400" dirty="0"/>
              <a:t>Slovakia </a:t>
            </a:r>
            <a:r>
              <a:rPr lang="en-GB" sz="2400" b="1" dirty="0">
                <a:solidFill>
                  <a:schemeClr val="tx1">
                    <a:lumMod val="95000"/>
                    <a:lumOff val="5000"/>
                  </a:schemeClr>
                </a:solidFill>
              </a:rPr>
              <a:t>(5%)</a:t>
            </a:r>
          </a:p>
          <a:p>
            <a:pPr marL="457200" indent="-457200">
              <a:buAutoNum type="arabicPeriod"/>
            </a:pPr>
            <a:r>
              <a:rPr lang="en-GB" sz="2400" dirty="0"/>
              <a:t>Germany </a:t>
            </a:r>
            <a:r>
              <a:rPr lang="en-GB" sz="2400" b="1" dirty="0">
                <a:solidFill>
                  <a:schemeClr val="tx1">
                    <a:lumMod val="95000"/>
                    <a:lumOff val="5000"/>
                  </a:schemeClr>
                </a:solidFill>
              </a:rPr>
              <a:t>(4%)</a:t>
            </a:r>
          </a:p>
          <a:p>
            <a:pPr marL="457200" indent="-457200">
              <a:buAutoNum type="arabicPeriod"/>
            </a:pPr>
            <a:r>
              <a:rPr lang="en-GB" sz="2400" dirty="0"/>
              <a:t>Serbia </a:t>
            </a:r>
            <a:r>
              <a:rPr lang="en-GB" sz="2400" b="1" dirty="0">
                <a:solidFill>
                  <a:schemeClr val="tx1">
                    <a:lumMod val="95000"/>
                    <a:lumOff val="5000"/>
                  </a:schemeClr>
                </a:solidFill>
              </a:rPr>
              <a:t>(4%)</a:t>
            </a:r>
          </a:p>
          <a:p>
            <a:pPr marL="457200" indent="-457200">
              <a:buFontTx/>
              <a:buAutoNum type="arabicPeriod"/>
            </a:pPr>
            <a:r>
              <a:rPr lang="en-GB" sz="2400" dirty="0"/>
              <a:t>Lao PDR </a:t>
            </a:r>
            <a:r>
              <a:rPr lang="en-GB" sz="2400" b="1" dirty="0">
                <a:solidFill>
                  <a:schemeClr val="tx1">
                    <a:lumMod val="95000"/>
                    <a:lumOff val="5000"/>
                  </a:schemeClr>
                </a:solidFill>
              </a:rPr>
              <a:t>(3%)</a:t>
            </a:r>
          </a:p>
          <a:p>
            <a:pPr marL="457200" indent="-457200">
              <a:buFontTx/>
              <a:buAutoNum type="arabicPeriod"/>
            </a:pPr>
            <a:r>
              <a:rPr lang="en-GB" sz="2400" dirty="0"/>
              <a:t>Turkey </a:t>
            </a:r>
            <a:r>
              <a:rPr lang="en-GB" sz="2400" b="1" dirty="0">
                <a:solidFill>
                  <a:schemeClr val="tx1">
                    <a:lumMod val="95000"/>
                    <a:lumOff val="5000"/>
                  </a:schemeClr>
                </a:solidFill>
              </a:rPr>
              <a:t>(2%)</a:t>
            </a:r>
            <a:r>
              <a:rPr lang="en-GB" sz="2400" dirty="0"/>
              <a:t>	</a:t>
            </a:r>
            <a:r>
              <a:rPr lang="en-GB" sz="2000" dirty="0"/>
              <a:t>				</a:t>
            </a:r>
          </a:p>
        </p:txBody>
      </p:sp>
      <p:pic>
        <p:nvPicPr>
          <p:cNvPr id="2050" name="Picture 2" descr="C:\Users\Christopher\Downloads\640px-Flag_of_France.svg.png"/>
          <p:cNvPicPr>
            <a:picLocks noChangeAspect="1" noChangeArrowheads="1"/>
          </p:cNvPicPr>
          <p:nvPr/>
        </p:nvPicPr>
        <p:blipFill>
          <a:blip r:embed="rId3" cstate="print"/>
          <a:srcRect/>
          <a:stretch>
            <a:fillRect/>
          </a:stretch>
        </p:blipFill>
        <p:spPr bwMode="auto">
          <a:xfrm>
            <a:off x="5220072" y="1988840"/>
            <a:ext cx="349807" cy="233387"/>
          </a:xfrm>
          <a:prstGeom prst="rect">
            <a:avLst/>
          </a:prstGeom>
          <a:noFill/>
        </p:spPr>
      </p:pic>
      <p:pic>
        <p:nvPicPr>
          <p:cNvPr id="2051" name="Picture 3" descr="C:\Users\Christopher\Downloads\640px-Flag_of_Italy.svg.png"/>
          <p:cNvPicPr>
            <a:picLocks noChangeAspect="1" noChangeArrowheads="1"/>
          </p:cNvPicPr>
          <p:nvPr/>
        </p:nvPicPr>
        <p:blipFill>
          <a:blip r:embed="rId4" cstate="print"/>
          <a:srcRect/>
          <a:stretch>
            <a:fillRect/>
          </a:stretch>
        </p:blipFill>
        <p:spPr bwMode="auto">
          <a:xfrm>
            <a:off x="5220072" y="1628800"/>
            <a:ext cx="349807" cy="233387"/>
          </a:xfrm>
          <a:prstGeom prst="rect">
            <a:avLst/>
          </a:prstGeom>
          <a:noFill/>
        </p:spPr>
      </p:pic>
      <p:pic>
        <p:nvPicPr>
          <p:cNvPr id="2052" name="Picture 4" descr="C:\Users\Christopher\Downloads\640px-Flag_of_Spain.svg.png"/>
          <p:cNvPicPr>
            <a:picLocks noChangeAspect="1" noChangeArrowheads="1"/>
          </p:cNvPicPr>
          <p:nvPr/>
        </p:nvPicPr>
        <p:blipFill>
          <a:blip r:embed="rId5" cstate="print"/>
          <a:srcRect/>
          <a:stretch>
            <a:fillRect/>
          </a:stretch>
        </p:blipFill>
        <p:spPr bwMode="auto">
          <a:xfrm>
            <a:off x="5220073" y="2348881"/>
            <a:ext cx="360040" cy="240214"/>
          </a:xfrm>
          <a:prstGeom prst="rect">
            <a:avLst/>
          </a:prstGeom>
          <a:noFill/>
        </p:spPr>
      </p:pic>
      <p:pic>
        <p:nvPicPr>
          <p:cNvPr id="2053" name="Picture 5" descr="C:\Users\Christopher\Downloads\640px-Flag_of_Russia.svg.png"/>
          <p:cNvPicPr>
            <a:picLocks noChangeAspect="1" noChangeArrowheads="1"/>
          </p:cNvPicPr>
          <p:nvPr/>
        </p:nvPicPr>
        <p:blipFill>
          <a:blip r:embed="rId6" cstate="print"/>
          <a:srcRect/>
          <a:stretch>
            <a:fillRect/>
          </a:stretch>
        </p:blipFill>
        <p:spPr bwMode="auto">
          <a:xfrm>
            <a:off x="5220073" y="2708920"/>
            <a:ext cx="360040" cy="240214"/>
          </a:xfrm>
          <a:prstGeom prst="rect">
            <a:avLst/>
          </a:prstGeom>
          <a:noFill/>
        </p:spPr>
      </p:pic>
      <p:pic>
        <p:nvPicPr>
          <p:cNvPr id="2054" name="Picture 6" descr="C:\Users\Christopher\Downloads\640px-Flag_of_Poland.svg.png"/>
          <p:cNvPicPr>
            <a:picLocks noChangeAspect="1" noChangeArrowheads="1"/>
          </p:cNvPicPr>
          <p:nvPr/>
        </p:nvPicPr>
        <p:blipFill>
          <a:blip r:embed="rId7" cstate="print"/>
          <a:srcRect/>
          <a:stretch>
            <a:fillRect/>
          </a:stretch>
        </p:blipFill>
        <p:spPr bwMode="auto">
          <a:xfrm>
            <a:off x="5220072" y="3068960"/>
            <a:ext cx="408384" cy="255240"/>
          </a:xfrm>
          <a:prstGeom prst="rect">
            <a:avLst/>
          </a:prstGeom>
          <a:noFill/>
        </p:spPr>
      </p:pic>
      <p:pic>
        <p:nvPicPr>
          <p:cNvPr id="2055" name="Picture 7" descr="C:\Users\Christopher\Downloads\640px-Flag_of_Slovakia.svg.png"/>
          <p:cNvPicPr>
            <a:picLocks noChangeAspect="1" noChangeArrowheads="1"/>
          </p:cNvPicPr>
          <p:nvPr/>
        </p:nvPicPr>
        <p:blipFill>
          <a:blip r:embed="rId8" cstate="print"/>
          <a:srcRect/>
          <a:stretch>
            <a:fillRect/>
          </a:stretch>
        </p:blipFill>
        <p:spPr bwMode="auto">
          <a:xfrm>
            <a:off x="5220072" y="3429001"/>
            <a:ext cx="432047" cy="288256"/>
          </a:xfrm>
          <a:prstGeom prst="rect">
            <a:avLst/>
          </a:prstGeom>
          <a:noFill/>
        </p:spPr>
      </p:pic>
      <p:pic>
        <p:nvPicPr>
          <p:cNvPr id="2057" name="Picture 9" descr="https://upload.wikimedia.org/wikipedia/en/thumb/b/ba/Flag_of_Germany.svg/800px-Flag_of_Germany.svg.png"/>
          <p:cNvPicPr>
            <a:picLocks noChangeAspect="1" noChangeArrowheads="1"/>
          </p:cNvPicPr>
          <p:nvPr/>
        </p:nvPicPr>
        <p:blipFill>
          <a:blip r:embed="rId9" cstate="print"/>
          <a:srcRect/>
          <a:stretch>
            <a:fillRect/>
          </a:stretch>
        </p:blipFill>
        <p:spPr bwMode="auto">
          <a:xfrm>
            <a:off x="5220072" y="3789039"/>
            <a:ext cx="432048" cy="259229"/>
          </a:xfrm>
          <a:prstGeom prst="rect">
            <a:avLst/>
          </a:prstGeom>
          <a:noFill/>
        </p:spPr>
      </p:pic>
      <p:pic>
        <p:nvPicPr>
          <p:cNvPr id="2058" name="Picture 10" descr="C:\Users\Christopher\Downloads\640px-Flag_of_Serbia.svg.png"/>
          <p:cNvPicPr>
            <a:picLocks noChangeAspect="1" noChangeArrowheads="1"/>
          </p:cNvPicPr>
          <p:nvPr/>
        </p:nvPicPr>
        <p:blipFill>
          <a:blip r:embed="rId10" cstate="print"/>
          <a:srcRect/>
          <a:stretch>
            <a:fillRect/>
          </a:stretch>
        </p:blipFill>
        <p:spPr bwMode="auto">
          <a:xfrm>
            <a:off x="5220072" y="4149080"/>
            <a:ext cx="432048" cy="288257"/>
          </a:xfrm>
          <a:prstGeom prst="rect">
            <a:avLst/>
          </a:prstGeom>
          <a:noFill/>
        </p:spPr>
      </p:pic>
      <p:pic>
        <p:nvPicPr>
          <p:cNvPr id="2060" name="Picture 12" descr="Flag of Laos"/>
          <p:cNvPicPr>
            <a:picLocks noChangeAspect="1" noChangeArrowheads="1"/>
          </p:cNvPicPr>
          <p:nvPr/>
        </p:nvPicPr>
        <p:blipFill>
          <a:blip r:embed="rId11" cstate="print"/>
          <a:srcRect/>
          <a:stretch>
            <a:fillRect/>
          </a:stretch>
        </p:blipFill>
        <p:spPr bwMode="auto">
          <a:xfrm>
            <a:off x="5220072" y="4509119"/>
            <a:ext cx="432048" cy="288173"/>
          </a:xfrm>
          <a:prstGeom prst="rect">
            <a:avLst/>
          </a:prstGeom>
          <a:noFill/>
        </p:spPr>
      </p:pic>
      <p:pic>
        <p:nvPicPr>
          <p:cNvPr id="2061" name="Picture 13" descr="C:\Users\Christopher\Downloads\640px-Flag_of_Turkey.svg.png"/>
          <p:cNvPicPr>
            <a:picLocks noChangeAspect="1" noChangeArrowheads="1"/>
          </p:cNvPicPr>
          <p:nvPr/>
        </p:nvPicPr>
        <p:blipFill>
          <a:blip r:embed="rId12" cstate="print"/>
          <a:srcRect/>
          <a:stretch>
            <a:fillRect/>
          </a:stretch>
        </p:blipFill>
        <p:spPr bwMode="auto">
          <a:xfrm>
            <a:off x="5220072" y="4869160"/>
            <a:ext cx="432048" cy="288257"/>
          </a:xfrm>
          <a:prstGeom prst="rect">
            <a:avLst/>
          </a:prstGeom>
          <a:noFill/>
        </p:spPr>
      </p:pic>
    </p:spTree>
    <p:extLst>
      <p:ext uri="{BB962C8B-B14F-4D97-AF65-F5344CB8AC3E}">
        <p14:creationId xmlns:p14="http://schemas.microsoft.com/office/powerpoint/2010/main" val="208660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102693"/>
            <a:ext cx="6279283" cy="523220"/>
          </a:xfrm>
          <a:prstGeom prst="rect">
            <a:avLst/>
          </a:prstGeom>
          <a:noFill/>
        </p:spPr>
        <p:txBody>
          <a:bodyPr wrap="none" rtlCol="0">
            <a:spAutoFit/>
          </a:bodyPr>
          <a:lstStyle/>
          <a:p>
            <a:r>
              <a:rPr lang="en-GB" sz="2800" b="1" dirty="0">
                <a:cs typeface="Arial" pitchFamily="34" charset="0"/>
              </a:rPr>
              <a:t>WSE Juniors at Lord Wandsworth College</a:t>
            </a:r>
          </a:p>
        </p:txBody>
      </p:sp>
      <p:sp>
        <p:nvSpPr>
          <p:cNvPr id="4" name="TextBox 3"/>
          <p:cNvSpPr txBox="1"/>
          <p:nvPr/>
        </p:nvSpPr>
        <p:spPr>
          <a:xfrm>
            <a:off x="179512" y="1700808"/>
            <a:ext cx="4896544" cy="4662815"/>
          </a:xfrm>
          <a:prstGeom prst="rect">
            <a:avLst/>
          </a:prstGeom>
          <a:noFill/>
        </p:spPr>
        <p:txBody>
          <a:bodyPr wrap="square" rtlCol="0">
            <a:spAutoFit/>
          </a:bodyPr>
          <a:lstStyle/>
          <a:p>
            <a:pPr>
              <a:lnSpc>
                <a:spcPct val="150000"/>
              </a:lnSpc>
            </a:pPr>
            <a:r>
              <a:rPr lang="en-GB" b="1" dirty="0">
                <a:solidFill>
                  <a:schemeClr val="accent4">
                    <a:lumMod val="75000"/>
                  </a:schemeClr>
                </a:solidFill>
                <a:cs typeface="Arial" pitchFamily="34" charset="0"/>
              </a:rPr>
              <a:t>Age</a:t>
            </a:r>
            <a:r>
              <a:rPr lang="en-GB" dirty="0">
                <a:cs typeface="Arial" pitchFamily="34" charset="0"/>
              </a:rPr>
              <a:t>: 10-13 and 14-17</a:t>
            </a:r>
          </a:p>
          <a:p>
            <a:pPr>
              <a:lnSpc>
                <a:spcPct val="150000"/>
              </a:lnSpc>
            </a:pPr>
            <a:r>
              <a:rPr lang="en-GB" b="1" dirty="0">
                <a:solidFill>
                  <a:schemeClr val="accent4">
                    <a:lumMod val="75000"/>
                  </a:schemeClr>
                </a:solidFill>
                <a:cs typeface="Arial" pitchFamily="34" charset="0"/>
              </a:rPr>
              <a:t>Location</a:t>
            </a:r>
            <a:r>
              <a:rPr lang="en-GB" dirty="0">
                <a:cs typeface="Arial" pitchFamily="34" charset="0"/>
              </a:rPr>
              <a:t>: Lord Wandsworth College, Hampshire</a:t>
            </a:r>
          </a:p>
          <a:p>
            <a:pPr>
              <a:lnSpc>
                <a:spcPct val="150000"/>
              </a:lnSpc>
            </a:pPr>
            <a:r>
              <a:rPr lang="en-GB" b="1" dirty="0">
                <a:solidFill>
                  <a:schemeClr val="accent4">
                    <a:lumMod val="75000"/>
                  </a:schemeClr>
                </a:solidFill>
                <a:cs typeface="Arial" pitchFamily="34" charset="0"/>
              </a:rPr>
              <a:t>Dates</a:t>
            </a:r>
            <a:r>
              <a:rPr lang="en-GB" dirty="0">
                <a:cs typeface="Arial" pitchFamily="34" charset="0"/>
              </a:rPr>
              <a:t>: 11</a:t>
            </a:r>
            <a:r>
              <a:rPr lang="en-GB" baseline="30000" dirty="0">
                <a:cs typeface="Arial" pitchFamily="34" charset="0"/>
              </a:rPr>
              <a:t>th </a:t>
            </a:r>
            <a:r>
              <a:rPr lang="en-GB" dirty="0">
                <a:cs typeface="Arial" pitchFamily="34" charset="0"/>
              </a:rPr>
              <a:t>July – 14</a:t>
            </a:r>
            <a:r>
              <a:rPr lang="en-GB" baseline="30000" dirty="0">
                <a:cs typeface="Arial" pitchFamily="34" charset="0"/>
              </a:rPr>
              <a:t>th</a:t>
            </a:r>
            <a:r>
              <a:rPr lang="en-GB" dirty="0">
                <a:cs typeface="Arial" pitchFamily="34" charset="0"/>
              </a:rPr>
              <a:t> August 2021</a:t>
            </a:r>
          </a:p>
          <a:p>
            <a:pPr>
              <a:lnSpc>
                <a:spcPct val="150000"/>
              </a:lnSpc>
            </a:pPr>
            <a:r>
              <a:rPr lang="en-GB" b="1" dirty="0">
                <a:solidFill>
                  <a:schemeClr val="accent4">
                    <a:lumMod val="75000"/>
                  </a:schemeClr>
                </a:solidFill>
                <a:cs typeface="Arial" pitchFamily="34" charset="0"/>
              </a:rPr>
              <a:t>Accommodation</a:t>
            </a:r>
            <a:r>
              <a:rPr lang="en-GB" dirty="0">
                <a:cs typeface="Arial" pitchFamily="34" charset="0"/>
              </a:rPr>
              <a:t>: Boarding houses</a:t>
            </a:r>
          </a:p>
          <a:p>
            <a:pPr>
              <a:lnSpc>
                <a:spcPct val="150000"/>
              </a:lnSpc>
            </a:pPr>
            <a:r>
              <a:rPr lang="en-GB" b="1" dirty="0">
                <a:solidFill>
                  <a:schemeClr val="accent4">
                    <a:lumMod val="75000"/>
                  </a:schemeClr>
                </a:solidFill>
                <a:cs typeface="Arial" pitchFamily="34" charset="0"/>
              </a:rPr>
              <a:t>Arrival</a:t>
            </a:r>
            <a:r>
              <a:rPr lang="en-GB" dirty="0">
                <a:cs typeface="Arial" pitchFamily="34" charset="0"/>
              </a:rPr>
              <a:t>: Sunday</a:t>
            </a:r>
          </a:p>
          <a:p>
            <a:pPr>
              <a:lnSpc>
                <a:spcPct val="150000"/>
              </a:lnSpc>
            </a:pPr>
            <a:r>
              <a:rPr lang="en-GB" b="1" dirty="0">
                <a:solidFill>
                  <a:schemeClr val="accent4">
                    <a:lumMod val="75000"/>
                  </a:schemeClr>
                </a:solidFill>
                <a:cs typeface="Arial" pitchFamily="34" charset="0"/>
              </a:rPr>
              <a:t>Departure</a:t>
            </a:r>
            <a:r>
              <a:rPr lang="en-GB" dirty="0">
                <a:cs typeface="Arial" pitchFamily="34" charset="0"/>
              </a:rPr>
              <a:t>: Saturday </a:t>
            </a:r>
          </a:p>
          <a:p>
            <a:pPr>
              <a:lnSpc>
                <a:spcPct val="150000"/>
              </a:lnSpc>
            </a:pPr>
            <a:r>
              <a:rPr lang="en-GB" b="1" dirty="0">
                <a:solidFill>
                  <a:schemeClr val="accent4">
                    <a:lumMod val="75000"/>
                  </a:schemeClr>
                </a:solidFill>
                <a:cs typeface="Arial" pitchFamily="34" charset="0"/>
              </a:rPr>
              <a:t>Capacity</a:t>
            </a:r>
            <a:r>
              <a:rPr lang="en-GB" dirty="0">
                <a:cs typeface="Arial" pitchFamily="34" charset="0"/>
              </a:rPr>
              <a:t>: 180 students </a:t>
            </a:r>
          </a:p>
          <a:p>
            <a:pPr>
              <a:lnSpc>
                <a:spcPct val="150000"/>
              </a:lnSpc>
            </a:pPr>
            <a:r>
              <a:rPr lang="en-GB" b="1" dirty="0">
                <a:solidFill>
                  <a:schemeClr val="accent4">
                    <a:lumMod val="75000"/>
                  </a:schemeClr>
                </a:solidFill>
                <a:cs typeface="Arial" pitchFamily="34" charset="0"/>
              </a:rPr>
              <a:t>Tuition</a:t>
            </a:r>
            <a:r>
              <a:rPr lang="en-GB" dirty="0">
                <a:cs typeface="Arial" pitchFamily="34" charset="0"/>
              </a:rPr>
              <a:t>: 18 hours  </a:t>
            </a:r>
          </a:p>
          <a:p>
            <a:pPr>
              <a:lnSpc>
                <a:spcPct val="150000"/>
              </a:lnSpc>
            </a:pPr>
            <a:r>
              <a:rPr lang="en-GB" b="1" dirty="0">
                <a:solidFill>
                  <a:schemeClr val="accent4">
                    <a:lumMod val="75000"/>
                  </a:schemeClr>
                </a:solidFill>
                <a:cs typeface="Arial" pitchFamily="34" charset="0"/>
              </a:rPr>
              <a:t>Excursions</a:t>
            </a:r>
            <a:r>
              <a:rPr lang="en-GB" dirty="0">
                <a:cs typeface="Arial" pitchFamily="34" charset="0"/>
              </a:rPr>
              <a:t>: 2-3 per week</a:t>
            </a:r>
            <a:br>
              <a:rPr lang="en-GB" dirty="0">
                <a:cs typeface="Arial" pitchFamily="34" charset="0"/>
              </a:rPr>
            </a:br>
            <a:r>
              <a:rPr lang="en-GB" b="1" dirty="0">
                <a:solidFill>
                  <a:schemeClr val="accent4">
                    <a:lumMod val="75000"/>
                  </a:schemeClr>
                </a:solidFill>
                <a:cs typeface="Arial" pitchFamily="34" charset="0"/>
              </a:rPr>
              <a:t>Optional Sports Academies</a:t>
            </a:r>
            <a:r>
              <a:rPr lang="en-GB" dirty="0">
                <a:cs typeface="Arial" pitchFamily="34" charset="0"/>
              </a:rPr>
              <a:t>:</a:t>
            </a:r>
            <a:r>
              <a:rPr lang="en-GB" b="1" dirty="0">
                <a:solidFill>
                  <a:schemeClr val="accent4">
                    <a:lumMod val="75000"/>
                  </a:schemeClr>
                </a:solidFill>
                <a:cs typeface="Arial" pitchFamily="34" charset="0"/>
              </a:rPr>
              <a:t> </a:t>
            </a:r>
            <a:r>
              <a:rPr lang="en-GB" dirty="0">
                <a:cs typeface="Arial" pitchFamily="34" charset="0"/>
              </a:rPr>
              <a:t>Tennis coaching, horse riding</a:t>
            </a:r>
          </a:p>
        </p:txBody>
      </p:sp>
      <p:sp>
        <p:nvSpPr>
          <p:cNvPr id="5" name="TextBox 4"/>
          <p:cNvSpPr txBox="1"/>
          <p:nvPr/>
        </p:nvSpPr>
        <p:spPr>
          <a:xfrm>
            <a:off x="179512" y="1196751"/>
            <a:ext cx="3744416" cy="461665"/>
          </a:xfrm>
          <a:prstGeom prst="rect">
            <a:avLst/>
          </a:prstGeom>
          <a:noFill/>
        </p:spPr>
        <p:txBody>
          <a:bodyPr wrap="square" rtlCol="0">
            <a:spAutoFit/>
          </a:bodyPr>
          <a:lstStyle/>
          <a:p>
            <a:r>
              <a:rPr lang="en-GB" sz="2400" b="1" dirty="0">
                <a:solidFill>
                  <a:schemeClr val="accent4">
                    <a:lumMod val="75000"/>
                  </a:schemeClr>
                </a:solidFill>
              </a:rPr>
              <a:t>Key Facts</a:t>
            </a:r>
          </a:p>
        </p:txBody>
      </p:sp>
      <p:pic>
        <p:nvPicPr>
          <p:cNvPr id="47105" name="Picture 1" descr="O:\Bitmaps\2019 Junior Summer Centres\Lord Wandsworth 2019\IMG_6374.jpg"/>
          <p:cNvPicPr>
            <a:picLocks noChangeAspect="1" noChangeArrowheads="1"/>
          </p:cNvPicPr>
          <p:nvPr/>
        </p:nvPicPr>
        <p:blipFill>
          <a:blip r:embed="rId2" cstate="print"/>
          <a:srcRect/>
          <a:stretch>
            <a:fillRect/>
          </a:stretch>
        </p:blipFill>
        <p:spPr bwMode="auto">
          <a:xfrm>
            <a:off x="5076056" y="908719"/>
            <a:ext cx="4067944" cy="542392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208517"/>
            <a:ext cx="4173258" cy="523220"/>
          </a:xfrm>
          <a:prstGeom prst="rect">
            <a:avLst/>
          </a:prstGeom>
          <a:noFill/>
        </p:spPr>
        <p:txBody>
          <a:bodyPr wrap="none" rtlCol="0">
            <a:spAutoFit/>
          </a:bodyPr>
          <a:lstStyle/>
          <a:p>
            <a:r>
              <a:rPr lang="en-GB" sz="2800" b="1" dirty="0">
                <a:cs typeface="Arial" pitchFamily="34" charset="0"/>
              </a:rPr>
              <a:t>WSE Juniors in Wimbledon</a:t>
            </a:r>
          </a:p>
        </p:txBody>
      </p:sp>
      <p:sp>
        <p:nvSpPr>
          <p:cNvPr id="4" name="TextBox 3"/>
          <p:cNvSpPr txBox="1"/>
          <p:nvPr/>
        </p:nvSpPr>
        <p:spPr>
          <a:xfrm>
            <a:off x="179512" y="1198632"/>
            <a:ext cx="4896544" cy="5450851"/>
          </a:xfrm>
          <a:prstGeom prst="rect">
            <a:avLst/>
          </a:prstGeom>
          <a:noFill/>
        </p:spPr>
        <p:txBody>
          <a:bodyPr wrap="square" rtlCol="0">
            <a:spAutoFit/>
          </a:bodyPr>
          <a:lstStyle/>
          <a:p>
            <a:pPr>
              <a:lnSpc>
                <a:spcPct val="150000"/>
              </a:lnSpc>
            </a:pPr>
            <a:r>
              <a:rPr lang="en-GB" b="1" dirty="0">
                <a:solidFill>
                  <a:schemeClr val="accent4">
                    <a:lumMod val="75000"/>
                  </a:schemeClr>
                </a:solidFill>
                <a:cs typeface="Arial" pitchFamily="34" charset="0"/>
              </a:rPr>
              <a:t>Age</a:t>
            </a:r>
            <a:r>
              <a:rPr lang="en-GB" dirty="0">
                <a:cs typeface="Arial" pitchFamily="34" charset="0"/>
              </a:rPr>
              <a:t>: 12-17</a:t>
            </a:r>
          </a:p>
          <a:p>
            <a:pPr>
              <a:lnSpc>
                <a:spcPct val="150000"/>
              </a:lnSpc>
            </a:pPr>
            <a:r>
              <a:rPr lang="en-GB" b="1" dirty="0">
                <a:solidFill>
                  <a:schemeClr val="accent4">
                    <a:lumMod val="75000"/>
                  </a:schemeClr>
                </a:solidFill>
                <a:cs typeface="Arial" pitchFamily="34" charset="0"/>
              </a:rPr>
              <a:t>Location</a:t>
            </a:r>
            <a:r>
              <a:rPr lang="en-GB" dirty="0">
                <a:cs typeface="Arial" pitchFamily="34" charset="0"/>
              </a:rPr>
              <a:t>: Wimbledon School of English, London</a:t>
            </a:r>
          </a:p>
          <a:p>
            <a:pPr>
              <a:lnSpc>
                <a:spcPct val="150000"/>
              </a:lnSpc>
            </a:pPr>
            <a:r>
              <a:rPr lang="en-GB" b="1" dirty="0">
                <a:solidFill>
                  <a:schemeClr val="accent4">
                    <a:lumMod val="75000"/>
                  </a:schemeClr>
                </a:solidFill>
                <a:cs typeface="Arial" pitchFamily="34" charset="0"/>
              </a:rPr>
              <a:t>Dates</a:t>
            </a:r>
            <a:r>
              <a:rPr lang="en-GB" dirty="0">
                <a:cs typeface="Arial" pitchFamily="34" charset="0"/>
              </a:rPr>
              <a:t>: 20</a:t>
            </a:r>
            <a:r>
              <a:rPr lang="en-GB" baseline="30000" dirty="0">
                <a:cs typeface="Arial" pitchFamily="34" charset="0"/>
              </a:rPr>
              <a:t>th </a:t>
            </a:r>
            <a:r>
              <a:rPr lang="en-GB" dirty="0">
                <a:cs typeface="Arial" pitchFamily="34" charset="0"/>
              </a:rPr>
              <a:t>June – 21</a:t>
            </a:r>
            <a:r>
              <a:rPr lang="en-GB" baseline="30000" dirty="0">
                <a:cs typeface="Arial" pitchFamily="34" charset="0"/>
              </a:rPr>
              <a:t>st</a:t>
            </a:r>
            <a:r>
              <a:rPr lang="en-GB" dirty="0">
                <a:cs typeface="Arial" pitchFamily="34" charset="0"/>
              </a:rPr>
              <a:t> August 2021</a:t>
            </a:r>
          </a:p>
          <a:p>
            <a:pPr>
              <a:lnSpc>
                <a:spcPct val="150000"/>
              </a:lnSpc>
            </a:pPr>
            <a:r>
              <a:rPr lang="en-GB" b="1" dirty="0">
                <a:solidFill>
                  <a:schemeClr val="accent4">
                    <a:lumMod val="75000"/>
                  </a:schemeClr>
                </a:solidFill>
                <a:cs typeface="Arial" pitchFamily="34" charset="0"/>
              </a:rPr>
              <a:t>Course Length</a:t>
            </a:r>
            <a:r>
              <a:rPr lang="en-GB" dirty="0">
                <a:cs typeface="Arial" pitchFamily="34" charset="0"/>
              </a:rPr>
              <a:t>: Minimum 1 week</a:t>
            </a:r>
          </a:p>
          <a:p>
            <a:pPr>
              <a:lnSpc>
                <a:spcPct val="150000"/>
              </a:lnSpc>
            </a:pPr>
            <a:r>
              <a:rPr lang="en-GB" b="1" dirty="0">
                <a:solidFill>
                  <a:schemeClr val="accent4">
                    <a:lumMod val="75000"/>
                  </a:schemeClr>
                </a:solidFill>
                <a:cs typeface="Arial" pitchFamily="34" charset="0"/>
              </a:rPr>
              <a:t>Accommodation</a:t>
            </a:r>
            <a:r>
              <a:rPr lang="en-GB" dirty="0">
                <a:cs typeface="Arial" pitchFamily="34" charset="0"/>
              </a:rPr>
              <a:t>: Homestay or own </a:t>
            </a:r>
            <a:r>
              <a:rPr lang="en-GB" dirty="0" err="1">
                <a:cs typeface="Arial" pitchFamily="34" charset="0"/>
              </a:rPr>
              <a:t>accom</a:t>
            </a:r>
            <a:endParaRPr lang="en-GB" dirty="0">
              <a:cs typeface="Arial" pitchFamily="34" charset="0"/>
            </a:endParaRPr>
          </a:p>
          <a:p>
            <a:pPr>
              <a:lnSpc>
                <a:spcPct val="150000"/>
              </a:lnSpc>
            </a:pPr>
            <a:r>
              <a:rPr lang="en-GB" b="1" dirty="0">
                <a:solidFill>
                  <a:schemeClr val="accent4">
                    <a:lumMod val="75000"/>
                  </a:schemeClr>
                </a:solidFill>
                <a:cs typeface="Arial" pitchFamily="34" charset="0"/>
              </a:rPr>
              <a:t>Arrival &amp; Departure</a:t>
            </a:r>
            <a:r>
              <a:rPr lang="en-GB" dirty="0">
                <a:cs typeface="Arial" pitchFamily="34" charset="0"/>
              </a:rPr>
              <a:t>: Sunday</a:t>
            </a:r>
          </a:p>
          <a:p>
            <a:pPr>
              <a:lnSpc>
                <a:spcPct val="150000"/>
              </a:lnSpc>
            </a:pPr>
            <a:r>
              <a:rPr lang="en-GB" b="1" dirty="0">
                <a:solidFill>
                  <a:schemeClr val="accent4">
                    <a:lumMod val="75000"/>
                  </a:schemeClr>
                </a:solidFill>
                <a:cs typeface="Arial" pitchFamily="34" charset="0"/>
              </a:rPr>
              <a:t>Course Start Day</a:t>
            </a:r>
            <a:r>
              <a:rPr lang="en-GB" dirty="0">
                <a:cs typeface="Arial" pitchFamily="34" charset="0"/>
              </a:rPr>
              <a:t>: Monday</a:t>
            </a:r>
          </a:p>
          <a:p>
            <a:pPr>
              <a:lnSpc>
                <a:spcPct val="150000"/>
              </a:lnSpc>
            </a:pPr>
            <a:r>
              <a:rPr lang="en-GB" b="1" dirty="0">
                <a:solidFill>
                  <a:schemeClr val="accent4">
                    <a:lumMod val="75000"/>
                  </a:schemeClr>
                </a:solidFill>
                <a:cs typeface="Arial" pitchFamily="34" charset="0"/>
              </a:rPr>
              <a:t>Capacity</a:t>
            </a:r>
            <a:r>
              <a:rPr lang="en-GB" dirty="0">
                <a:cs typeface="Arial" pitchFamily="34" charset="0"/>
              </a:rPr>
              <a:t>: 100 students </a:t>
            </a:r>
          </a:p>
          <a:p>
            <a:pPr>
              <a:lnSpc>
                <a:spcPct val="150000"/>
              </a:lnSpc>
            </a:pPr>
            <a:r>
              <a:rPr lang="en-GB" b="1" dirty="0">
                <a:solidFill>
                  <a:schemeClr val="accent4">
                    <a:lumMod val="75000"/>
                  </a:schemeClr>
                </a:solidFill>
                <a:cs typeface="Arial" pitchFamily="34" charset="0"/>
              </a:rPr>
              <a:t>Tuition</a:t>
            </a:r>
            <a:r>
              <a:rPr lang="en-GB" dirty="0">
                <a:cs typeface="Arial" pitchFamily="34" charset="0"/>
              </a:rPr>
              <a:t>: 15 hours  </a:t>
            </a:r>
          </a:p>
          <a:p>
            <a:pPr>
              <a:lnSpc>
                <a:spcPct val="150000"/>
              </a:lnSpc>
            </a:pPr>
            <a:r>
              <a:rPr lang="en-GB" b="1" dirty="0">
                <a:solidFill>
                  <a:schemeClr val="accent4">
                    <a:lumMod val="75000"/>
                  </a:schemeClr>
                </a:solidFill>
                <a:cs typeface="Arial" pitchFamily="34" charset="0"/>
              </a:rPr>
              <a:t>Excursions</a:t>
            </a:r>
            <a:r>
              <a:rPr lang="en-GB" dirty="0">
                <a:cs typeface="Arial" pitchFamily="34" charset="0"/>
              </a:rPr>
              <a:t>: 4 Central London excursions, one evening out and 1 full-day excursion every week</a:t>
            </a:r>
          </a:p>
          <a:p>
            <a:pPr>
              <a:lnSpc>
                <a:spcPct val="150000"/>
              </a:lnSpc>
            </a:pPr>
            <a:r>
              <a:rPr lang="en-GB" b="1" dirty="0">
                <a:solidFill>
                  <a:schemeClr val="accent4">
                    <a:lumMod val="75000"/>
                  </a:schemeClr>
                </a:solidFill>
                <a:cs typeface="Arial" pitchFamily="34" charset="0"/>
              </a:rPr>
              <a:t>Optional Sports Academies</a:t>
            </a:r>
            <a:r>
              <a:rPr lang="en-GB" dirty="0">
                <a:cs typeface="Arial" pitchFamily="34" charset="0"/>
              </a:rPr>
              <a:t>: Tennis  </a:t>
            </a:r>
          </a:p>
          <a:p>
            <a:pPr>
              <a:lnSpc>
                <a:spcPct val="150000"/>
              </a:lnSpc>
            </a:pPr>
            <a:endParaRPr lang="en-GB" dirty="0">
              <a:cs typeface="Arial" pitchFamily="34" charset="0"/>
            </a:endParaRPr>
          </a:p>
        </p:txBody>
      </p:sp>
      <p:sp>
        <p:nvSpPr>
          <p:cNvPr id="5" name="TextBox 4"/>
          <p:cNvSpPr txBox="1"/>
          <p:nvPr/>
        </p:nvSpPr>
        <p:spPr>
          <a:xfrm>
            <a:off x="179512" y="908720"/>
            <a:ext cx="3744416" cy="461665"/>
          </a:xfrm>
          <a:prstGeom prst="rect">
            <a:avLst/>
          </a:prstGeom>
          <a:noFill/>
        </p:spPr>
        <p:txBody>
          <a:bodyPr wrap="square" rtlCol="0">
            <a:spAutoFit/>
          </a:bodyPr>
          <a:lstStyle/>
          <a:p>
            <a:r>
              <a:rPr lang="en-GB" sz="2400" b="1" dirty="0">
                <a:solidFill>
                  <a:schemeClr val="accent4">
                    <a:lumMod val="75000"/>
                  </a:schemeClr>
                </a:solidFill>
              </a:rPr>
              <a:t>Key Facts</a:t>
            </a:r>
          </a:p>
        </p:txBody>
      </p:sp>
      <p:pic>
        <p:nvPicPr>
          <p:cNvPr id="6" name="Picture 5" descr="A city street&#10;&#10;Description automatically generated">
            <a:extLst>
              <a:ext uri="{FF2B5EF4-FFF2-40B4-BE49-F238E27FC236}">
                <a16:creationId xmlns="" xmlns:a16="http://schemas.microsoft.com/office/drawing/2014/main" id="{303E8782-00B9-D74F-BFCC-7A3869B7D5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908720"/>
            <a:ext cx="4427984" cy="4429878"/>
          </a:xfrm>
          <a:prstGeom prst="rect">
            <a:avLst/>
          </a:prstGeom>
        </p:spPr>
      </p:pic>
    </p:spTree>
    <p:extLst>
      <p:ext uri="{BB962C8B-B14F-4D97-AF65-F5344CB8AC3E}">
        <p14:creationId xmlns:p14="http://schemas.microsoft.com/office/powerpoint/2010/main" val="882244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188640"/>
            <a:ext cx="1350498" cy="523220"/>
          </a:xfrm>
          <a:prstGeom prst="rect">
            <a:avLst/>
          </a:prstGeom>
          <a:noFill/>
        </p:spPr>
        <p:txBody>
          <a:bodyPr wrap="none" rtlCol="0">
            <a:spAutoFit/>
          </a:bodyPr>
          <a:lstStyle/>
          <a:p>
            <a:r>
              <a:rPr lang="en-GB" sz="2800" b="1" dirty="0">
                <a:cs typeface="Arial" pitchFamily="34" charset="0"/>
              </a:rPr>
              <a:t>Courses</a:t>
            </a:r>
          </a:p>
        </p:txBody>
      </p:sp>
      <p:sp>
        <p:nvSpPr>
          <p:cNvPr id="6" name="TextBox 5"/>
          <p:cNvSpPr txBox="1"/>
          <p:nvPr/>
        </p:nvSpPr>
        <p:spPr>
          <a:xfrm>
            <a:off x="179512" y="836712"/>
            <a:ext cx="4680520" cy="6617196"/>
          </a:xfrm>
          <a:prstGeom prst="rect">
            <a:avLst/>
          </a:prstGeom>
          <a:noFill/>
        </p:spPr>
        <p:txBody>
          <a:bodyPr wrap="square" rtlCol="0">
            <a:spAutoFit/>
          </a:bodyPr>
          <a:lstStyle/>
          <a:p>
            <a:endParaRPr lang="en-GB" sz="2400" b="1" dirty="0">
              <a:solidFill>
                <a:schemeClr val="accent4">
                  <a:lumMod val="75000"/>
                </a:schemeClr>
              </a:solidFill>
            </a:endParaRPr>
          </a:p>
          <a:p>
            <a:endParaRPr lang="en-GB" sz="2400" b="1" dirty="0">
              <a:solidFill>
                <a:schemeClr val="accent4">
                  <a:lumMod val="75000"/>
                </a:schemeClr>
              </a:solidFill>
            </a:endParaRPr>
          </a:p>
          <a:p>
            <a:r>
              <a:rPr lang="en-GB" sz="2800" b="1" dirty="0">
                <a:solidFill>
                  <a:schemeClr val="accent4">
                    <a:lumMod val="75000"/>
                  </a:schemeClr>
                </a:solidFill>
              </a:rPr>
              <a:t>General English  + </a:t>
            </a:r>
            <a:br>
              <a:rPr lang="en-GB" sz="2800" b="1" dirty="0">
                <a:solidFill>
                  <a:schemeClr val="accent4">
                    <a:lumMod val="75000"/>
                  </a:schemeClr>
                </a:solidFill>
              </a:rPr>
            </a:br>
            <a:r>
              <a:rPr lang="en-GB" sz="2800" b="1" dirty="0">
                <a:solidFill>
                  <a:schemeClr val="accent4">
                    <a:lumMod val="75000"/>
                  </a:schemeClr>
                </a:solidFill>
              </a:rPr>
              <a:t>Specialist Skills Workshops </a:t>
            </a:r>
          </a:p>
          <a:p>
            <a:endParaRPr lang="en-GB" sz="2800" b="1" dirty="0">
              <a:solidFill>
                <a:schemeClr val="accent4">
                  <a:lumMod val="75000"/>
                </a:schemeClr>
              </a:solidFill>
            </a:endParaRPr>
          </a:p>
          <a:p>
            <a:endParaRPr lang="en-GB" sz="2800" dirty="0"/>
          </a:p>
          <a:p>
            <a:r>
              <a:rPr lang="en-GB" sz="2800" b="1" dirty="0"/>
              <a:t>Or </a:t>
            </a:r>
          </a:p>
          <a:p>
            <a:endParaRPr lang="en-GB" sz="2800" b="1" dirty="0">
              <a:solidFill>
                <a:schemeClr val="accent4">
                  <a:lumMod val="75000"/>
                </a:schemeClr>
              </a:solidFill>
            </a:endParaRPr>
          </a:p>
          <a:p>
            <a:endParaRPr lang="en-GB" sz="2800" b="1" dirty="0">
              <a:solidFill>
                <a:schemeClr val="accent4">
                  <a:lumMod val="75000"/>
                </a:schemeClr>
              </a:solidFill>
            </a:endParaRPr>
          </a:p>
          <a:p>
            <a:r>
              <a:rPr lang="en-GB" sz="2800" b="1" dirty="0">
                <a:solidFill>
                  <a:schemeClr val="accent4">
                    <a:lumMod val="75000"/>
                  </a:schemeClr>
                </a:solidFill>
              </a:rPr>
              <a:t>Young Leaders (age 14+) + </a:t>
            </a:r>
            <a:br>
              <a:rPr lang="en-GB" sz="2800" b="1" dirty="0">
                <a:solidFill>
                  <a:schemeClr val="accent4">
                    <a:lumMod val="75000"/>
                  </a:schemeClr>
                </a:solidFill>
              </a:rPr>
            </a:br>
            <a:r>
              <a:rPr lang="en-GB" sz="2800" b="1" dirty="0">
                <a:solidFill>
                  <a:schemeClr val="accent4">
                    <a:lumMod val="75000"/>
                  </a:schemeClr>
                </a:solidFill>
              </a:rPr>
              <a:t>Specialist Skills Workshops </a:t>
            </a:r>
          </a:p>
          <a:p>
            <a:r>
              <a:rPr lang="en-GB" sz="2400" dirty="0"/>
              <a:t/>
            </a:r>
            <a:br>
              <a:rPr lang="en-GB" sz="2400" dirty="0"/>
            </a:br>
            <a:endParaRPr lang="en-GB" sz="2400" dirty="0"/>
          </a:p>
          <a:p>
            <a:endParaRPr lang="en-GB" sz="2000" dirty="0"/>
          </a:p>
          <a:p>
            <a:endParaRPr lang="en-GB" sz="2000" dirty="0"/>
          </a:p>
          <a:p>
            <a:endParaRPr lang="en-GB" dirty="0"/>
          </a:p>
          <a:p>
            <a:endParaRPr lang="en-GB" dirty="0"/>
          </a:p>
        </p:txBody>
      </p:sp>
      <p:pic>
        <p:nvPicPr>
          <p:cNvPr id="11266" name="Picture 2" descr="O:\Bitmaps\2017 Junior Summer Centre\2017 LWC Miles Rouse\WSE-3857.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644008" y="1119510"/>
            <a:ext cx="4288221" cy="4983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643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512" y="1124744"/>
            <a:ext cx="4968552" cy="2677656"/>
          </a:xfrm>
          <a:prstGeom prst="rect">
            <a:avLst/>
          </a:prstGeom>
          <a:noFill/>
        </p:spPr>
        <p:txBody>
          <a:bodyPr wrap="square" rtlCol="0">
            <a:spAutoFit/>
          </a:bodyPr>
          <a:lstStyle/>
          <a:p>
            <a:r>
              <a:rPr lang="en-GB" sz="2400" b="1" dirty="0">
                <a:solidFill>
                  <a:schemeClr val="accent4">
                    <a:lumMod val="75000"/>
                  </a:schemeClr>
                </a:solidFill>
              </a:rPr>
              <a:t>Specialist Skills Workshops </a:t>
            </a:r>
            <a:endParaRPr lang="en-GB" sz="2000" b="1" dirty="0">
              <a:solidFill>
                <a:schemeClr val="accent4">
                  <a:lumMod val="75000"/>
                </a:schemeClr>
              </a:solidFill>
            </a:endParaRPr>
          </a:p>
          <a:p>
            <a:endParaRPr lang="en-GB" sz="1600" dirty="0"/>
          </a:p>
          <a:p>
            <a:pPr marL="342900" indent="-342900">
              <a:buFont typeface="Arial" panose="020B0604020202020204" pitchFamily="34" charset="0"/>
              <a:buChar char="•"/>
            </a:pPr>
            <a:r>
              <a:rPr lang="en-GB" sz="1600" dirty="0"/>
              <a:t>English for Gamers – </a:t>
            </a:r>
            <a:r>
              <a:rPr lang="en-GB" sz="1600" dirty="0">
                <a:solidFill>
                  <a:srgbClr val="FF0000"/>
                </a:solidFill>
              </a:rPr>
              <a:t>NEW (LWC only)</a:t>
            </a:r>
          </a:p>
          <a:p>
            <a:pPr marL="342900" indent="-342900">
              <a:buFont typeface="Arial" panose="020B0604020202020204" pitchFamily="34" charset="0"/>
              <a:buChar char="•"/>
            </a:pPr>
            <a:r>
              <a:rPr lang="en-GB" sz="1600" dirty="0"/>
              <a:t>Football Academy – </a:t>
            </a:r>
            <a:r>
              <a:rPr lang="en-GB" sz="1600" dirty="0">
                <a:solidFill>
                  <a:srgbClr val="FF0000"/>
                </a:solidFill>
              </a:rPr>
              <a:t>NEW (LWC only)</a:t>
            </a:r>
          </a:p>
          <a:p>
            <a:pPr marL="342900" indent="-342900">
              <a:buFont typeface="Arial" panose="020B0604020202020204" pitchFamily="34" charset="0"/>
              <a:buChar char="•"/>
            </a:pPr>
            <a:r>
              <a:rPr lang="en-GB" sz="1600" dirty="0"/>
              <a:t>University Preparation </a:t>
            </a:r>
            <a:endParaRPr lang="en-GB" sz="1600" dirty="0">
              <a:solidFill>
                <a:srgbClr val="FF0000"/>
              </a:solidFill>
            </a:endParaRPr>
          </a:p>
          <a:p>
            <a:pPr marL="342900" indent="-342900">
              <a:buFont typeface="Arial" panose="020B0604020202020204" pitchFamily="34" charset="0"/>
              <a:buChar char="•"/>
            </a:pPr>
            <a:r>
              <a:rPr lang="en-GB" sz="1600" dirty="0"/>
              <a:t>British Youth Culture </a:t>
            </a:r>
            <a:r>
              <a:rPr lang="en-GB" sz="1600" dirty="0">
                <a:solidFill>
                  <a:srgbClr val="FF0000"/>
                </a:solidFill>
              </a:rPr>
              <a:t>(LWC only)</a:t>
            </a:r>
          </a:p>
          <a:p>
            <a:pPr marL="342900" indent="-342900">
              <a:buFont typeface="Arial" panose="020B0604020202020204" pitchFamily="34" charset="0"/>
              <a:buChar char="•"/>
            </a:pPr>
            <a:r>
              <a:rPr lang="en-GB" sz="1600" dirty="0"/>
              <a:t>Debating, Presentations &amp; Public Speaking </a:t>
            </a:r>
          </a:p>
          <a:p>
            <a:pPr marL="342900" indent="-342900">
              <a:buFont typeface="Arial" panose="020B0604020202020204" pitchFamily="34" charset="0"/>
              <a:buChar char="•"/>
            </a:pPr>
            <a:r>
              <a:rPr lang="en-GB" sz="1600" dirty="0"/>
              <a:t>Film Making and Social Media </a:t>
            </a:r>
          </a:p>
          <a:p>
            <a:pPr marL="342900" indent="-342900">
              <a:buFont typeface="Arial" panose="020B0604020202020204" pitchFamily="34" charset="0"/>
              <a:buChar char="•"/>
            </a:pPr>
            <a:r>
              <a:rPr lang="en-GB" sz="1600" dirty="0"/>
              <a:t>Junior Journalist</a:t>
            </a:r>
          </a:p>
          <a:p>
            <a:pPr marL="342900" indent="-342900">
              <a:buFont typeface="Arial" panose="020B0604020202020204" pitchFamily="34" charset="0"/>
              <a:buChar char="•"/>
            </a:pPr>
            <a:endParaRPr lang="en-GB" sz="1600" dirty="0"/>
          </a:p>
        </p:txBody>
      </p:sp>
      <p:pic>
        <p:nvPicPr>
          <p:cNvPr id="5" name="Picture 4" descr="WSE-430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860032" y="1124744"/>
            <a:ext cx="4176464" cy="4992216"/>
          </a:xfrm>
          <a:prstGeom prst="rect">
            <a:avLst/>
          </a:prstGeom>
        </p:spPr>
      </p:pic>
      <p:pic>
        <p:nvPicPr>
          <p:cNvPr id="8" name="Picture 7" descr="LWC Film Making Social Media.jpeg">
            <a:extLst>
              <a:ext uri="{FF2B5EF4-FFF2-40B4-BE49-F238E27FC236}">
                <a16:creationId xmlns="" xmlns:a16="http://schemas.microsoft.com/office/drawing/2014/main" id="{0C1FFBF6-96A6-2E41-9C61-9B4CF61AE6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822220"/>
            <a:ext cx="4860032" cy="2504178"/>
          </a:xfrm>
          <a:prstGeom prst="rect">
            <a:avLst/>
          </a:prstGeom>
        </p:spPr>
      </p:pic>
      <p:sp>
        <p:nvSpPr>
          <p:cNvPr id="2" name="TextBox 1">
            <a:extLst>
              <a:ext uri="{FF2B5EF4-FFF2-40B4-BE49-F238E27FC236}">
                <a16:creationId xmlns="" xmlns:a16="http://schemas.microsoft.com/office/drawing/2014/main" id="{5C8A80FF-4C24-408A-BAB1-6785D71048A0}"/>
              </a:ext>
            </a:extLst>
          </p:cNvPr>
          <p:cNvSpPr txBox="1"/>
          <p:nvPr/>
        </p:nvSpPr>
        <p:spPr>
          <a:xfrm>
            <a:off x="971600" y="188640"/>
            <a:ext cx="1350498" cy="523220"/>
          </a:xfrm>
          <a:prstGeom prst="rect">
            <a:avLst/>
          </a:prstGeom>
          <a:noFill/>
        </p:spPr>
        <p:txBody>
          <a:bodyPr wrap="none" rtlCol="0">
            <a:spAutoFit/>
          </a:bodyPr>
          <a:lstStyle/>
          <a:p>
            <a:r>
              <a:rPr lang="en-GB" sz="2800" b="1" dirty="0">
                <a:cs typeface="Arial" pitchFamily="34" charset="0"/>
              </a:rPr>
              <a:t>Courses</a:t>
            </a:r>
          </a:p>
        </p:txBody>
      </p:sp>
    </p:spTree>
    <p:extLst>
      <p:ext uri="{BB962C8B-B14F-4D97-AF65-F5344CB8AC3E}">
        <p14:creationId xmlns:p14="http://schemas.microsoft.com/office/powerpoint/2010/main" val="3804494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6F8A1B5-E7C4-A34F-ADF3-F6436D2698A2}"/>
              </a:ext>
            </a:extLst>
          </p:cNvPr>
          <p:cNvPicPr>
            <a:picLocks noChangeAspect="1"/>
          </p:cNvPicPr>
          <p:nvPr/>
        </p:nvPicPr>
        <p:blipFill rotWithShape="1">
          <a:blip r:embed="rId3">
            <a:extLst>
              <a:ext uri="{28A0092B-C50C-407E-A947-70E740481C1C}">
                <a14:useLocalDpi xmlns:a14="http://schemas.microsoft.com/office/drawing/2010/main" val="0"/>
              </a:ext>
            </a:extLst>
          </a:blip>
          <a:srcRect t="2274" b="2641"/>
          <a:stretch/>
        </p:blipFill>
        <p:spPr>
          <a:xfrm>
            <a:off x="0" y="980728"/>
            <a:ext cx="9144000" cy="5184576"/>
          </a:xfrm>
          <a:prstGeom prst="rect">
            <a:avLst/>
          </a:prstGeom>
        </p:spPr>
      </p:pic>
      <p:sp>
        <p:nvSpPr>
          <p:cNvPr id="2" name="TextBox 1">
            <a:extLst>
              <a:ext uri="{FF2B5EF4-FFF2-40B4-BE49-F238E27FC236}">
                <a16:creationId xmlns="" xmlns:a16="http://schemas.microsoft.com/office/drawing/2014/main" id="{68C8B711-2E0A-49F1-9EC5-6E357B2CF464}"/>
              </a:ext>
            </a:extLst>
          </p:cNvPr>
          <p:cNvSpPr txBox="1"/>
          <p:nvPr/>
        </p:nvSpPr>
        <p:spPr>
          <a:xfrm>
            <a:off x="971600" y="188640"/>
            <a:ext cx="5002588" cy="523220"/>
          </a:xfrm>
          <a:prstGeom prst="rect">
            <a:avLst/>
          </a:prstGeom>
          <a:noFill/>
        </p:spPr>
        <p:txBody>
          <a:bodyPr wrap="none" rtlCol="0">
            <a:spAutoFit/>
          </a:bodyPr>
          <a:lstStyle/>
          <a:p>
            <a:r>
              <a:rPr lang="en-GB" sz="2800" b="1" dirty="0">
                <a:cs typeface="Arial" pitchFamily="34" charset="0"/>
              </a:rPr>
              <a:t>Juniors in Wimbledon Timetable</a:t>
            </a:r>
          </a:p>
        </p:txBody>
      </p:sp>
    </p:spTree>
    <p:extLst>
      <p:ext uri="{BB962C8B-B14F-4D97-AF65-F5344CB8AC3E}">
        <p14:creationId xmlns:p14="http://schemas.microsoft.com/office/powerpoint/2010/main" val="3599428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6047</TotalTime>
  <Words>432</Words>
  <Application>Microsoft Office PowerPoint</Application>
  <PresentationFormat>Presentazione su schermo (4:3)</PresentationFormat>
  <Paragraphs>139</Paragraphs>
  <Slides>17</Slides>
  <Notes>2</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17</vt:i4>
      </vt:variant>
    </vt:vector>
  </HeadingPairs>
  <TitlesOfParts>
    <vt:vector size="20" baseType="lpstr">
      <vt:lpstr>Arial</vt:lpstr>
      <vt:lpstr>Calibri</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marketing</dc:creator>
  <cp:lastModifiedBy>sara montali</cp:lastModifiedBy>
  <cp:revision>449</cp:revision>
  <dcterms:created xsi:type="dcterms:W3CDTF">2015-10-13T12:54:45Z</dcterms:created>
  <dcterms:modified xsi:type="dcterms:W3CDTF">2020-10-28T16:24:14Z</dcterms:modified>
</cp:coreProperties>
</file>