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Oswald" panose="020B0604020202020204" charset="0"/>
      <p:regular r:id="rId15"/>
      <p:bold r:id="rId16"/>
    </p:embeddedFont>
    <p:embeddedFont>
      <p:font typeface="Playfair Display" panose="020B0604020202020204" charset="0"/>
      <p:regular r:id="rId17"/>
      <p:bold r:id="rId18"/>
      <p:italic r:id="rId19"/>
      <p:boldItalic r:id="rId20"/>
    </p:embeddedFont>
    <p:embeddedFont>
      <p:font typeface="Montserra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28852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87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8e5ac4acf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8e5ac4acf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711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8e5ac4acf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8e5ac4acf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479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8e5ac4acf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8e5ac4ac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24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b512ffa0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b512ffa0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45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8e5ac4ac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8e5ac4ac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53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8e5ac4ac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8e5ac4ac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163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8e5ac4ac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8e5ac4ac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768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8e5ac4ac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8e5ac4ac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914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8e5ac4ac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8e5ac4ac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3323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8e5ac4acf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8e5ac4ac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71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8e5ac4acf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8e5ac4ac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433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0737"/>
        </a:solid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Job Opportunities</a:t>
            </a:r>
            <a:endParaRPr/>
          </a:p>
        </p:txBody>
      </p:sp>
      <p:sp>
        <p:nvSpPr>
          <p:cNvPr id="59" name="Google Shape;59;p13"/>
          <p:cNvSpPr txBox="1">
            <a:spLocks noGrp="1"/>
          </p:cNvSpPr>
          <p:nvPr>
            <p:ph type="subTitle" idx="1"/>
          </p:nvPr>
        </p:nvSpPr>
        <p:spPr>
          <a:xfrm>
            <a:off x="344250" y="3550650"/>
            <a:ext cx="7727468" cy="577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Near </a:t>
            </a:r>
            <a:r>
              <a:rPr lang="en" dirty="0" smtClean="0"/>
              <a:t>Linguaviva (Dublin) in November 2021</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388" y="347169"/>
            <a:ext cx="539878" cy="55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90737"/>
        </a:solidFill>
        <a:effectLst/>
      </p:bgPr>
    </p:bg>
    <p:spTree>
      <p:nvGrpSpPr>
        <p:cNvPr id="1" name="Shape 132"/>
        <p:cNvGrpSpPr/>
        <p:nvPr/>
      </p:nvGrpSpPr>
      <p:grpSpPr>
        <a:xfrm>
          <a:off x="0" y="0"/>
          <a:ext cx="0" cy="0"/>
          <a:chOff x="0" y="0"/>
          <a:chExt cx="0" cy="0"/>
        </a:xfrm>
      </p:grpSpPr>
      <p:sp>
        <p:nvSpPr>
          <p:cNvPr id="133" name="Google Shape;133;p22"/>
          <p:cNvSpPr txBox="1"/>
          <p:nvPr/>
        </p:nvSpPr>
        <p:spPr>
          <a:xfrm>
            <a:off x="5305425" y="377575"/>
            <a:ext cx="3359400" cy="1662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FFFFFF"/>
                </a:solidFill>
                <a:latin typeface="Oswald"/>
                <a:ea typeface="Oswald"/>
                <a:cs typeface="Oswald"/>
                <a:sym typeface="Oswald"/>
              </a:rPr>
              <a:t>SPAR GOURMET</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138 Lower Baggot Street, Dublin Southside, Dublin 2</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+353 1 6612540</a:t>
            </a:r>
            <a:endParaRPr sz="2400">
              <a:solidFill>
                <a:srgbClr val="FFFFFF"/>
              </a:solidFill>
              <a:latin typeface="Oswald"/>
              <a:ea typeface="Oswald"/>
              <a:cs typeface="Oswald"/>
              <a:sym typeface="Oswald"/>
            </a:endParaRPr>
          </a:p>
        </p:txBody>
      </p:sp>
      <p:pic>
        <p:nvPicPr>
          <p:cNvPr id="134" name="Google Shape;134;p22"/>
          <p:cNvPicPr preferRelativeResize="0"/>
          <p:nvPr/>
        </p:nvPicPr>
        <p:blipFill>
          <a:blip r:embed="rId3">
            <a:alphaModFix/>
          </a:blip>
          <a:stretch>
            <a:fillRect/>
          </a:stretch>
        </p:blipFill>
        <p:spPr>
          <a:xfrm>
            <a:off x="5010450" y="2192275"/>
            <a:ext cx="3981149" cy="2763460"/>
          </a:xfrm>
          <a:prstGeom prst="rect">
            <a:avLst/>
          </a:prstGeom>
          <a:noFill/>
          <a:ln>
            <a:noFill/>
          </a:ln>
        </p:spPr>
      </p:pic>
      <p:pic>
        <p:nvPicPr>
          <p:cNvPr id="135" name="Google Shape;135;p22"/>
          <p:cNvPicPr preferRelativeResize="0"/>
          <p:nvPr/>
        </p:nvPicPr>
        <p:blipFill>
          <a:blip r:embed="rId4">
            <a:alphaModFix/>
          </a:blip>
          <a:stretch>
            <a:fillRect/>
          </a:stretch>
        </p:blipFill>
        <p:spPr>
          <a:xfrm>
            <a:off x="152400" y="152400"/>
            <a:ext cx="3602502" cy="4803324"/>
          </a:xfrm>
          <a:prstGeom prst="rect">
            <a:avLst/>
          </a:prstGeom>
          <a:noFill/>
          <a:ln>
            <a:noFill/>
          </a:ln>
        </p:spPr>
      </p:pic>
      <p:pic>
        <p:nvPicPr>
          <p:cNvPr id="136" name="Google Shape;136;p22"/>
          <p:cNvPicPr preferRelativeResize="0"/>
          <p:nvPr/>
        </p:nvPicPr>
        <p:blipFill rotWithShape="1">
          <a:blip r:embed="rId5">
            <a:alphaModFix/>
          </a:blip>
          <a:srcRect t="12640" b="9136"/>
          <a:stretch/>
        </p:blipFill>
        <p:spPr>
          <a:xfrm>
            <a:off x="2332750" y="2649350"/>
            <a:ext cx="2345151" cy="2306376"/>
          </a:xfrm>
          <a:prstGeom prst="rect">
            <a:avLst/>
          </a:prstGeom>
          <a:noFill/>
          <a:ln>
            <a:noFill/>
          </a:ln>
        </p:spPr>
      </p:pic>
      <p:sp>
        <p:nvSpPr>
          <p:cNvPr id="137" name="Google Shape;137;p22"/>
          <p:cNvSpPr/>
          <p:nvPr/>
        </p:nvSpPr>
        <p:spPr>
          <a:xfrm>
            <a:off x="1585175" y="3735700"/>
            <a:ext cx="1596300" cy="365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90737"/>
        </a:solidFill>
        <a:effectLst/>
      </p:bgPr>
    </p:bg>
    <p:spTree>
      <p:nvGrpSpPr>
        <p:cNvPr id="1" name="Shape 141"/>
        <p:cNvGrpSpPr/>
        <p:nvPr/>
      </p:nvGrpSpPr>
      <p:grpSpPr>
        <a:xfrm>
          <a:off x="0" y="0"/>
          <a:ext cx="0" cy="0"/>
          <a:chOff x="0" y="0"/>
          <a:chExt cx="0" cy="0"/>
        </a:xfrm>
      </p:grpSpPr>
      <p:sp>
        <p:nvSpPr>
          <p:cNvPr id="142" name="Google Shape;142;p23"/>
          <p:cNvSpPr txBox="1"/>
          <p:nvPr/>
        </p:nvSpPr>
        <p:spPr>
          <a:xfrm>
            <a:off x="5305425" y="377575"/>
            <a:ext cx="3359400" cy="1662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FFFFFF"/>
                </a:solidFill>
                <a:latin typeface="Oswald"/>
                <a:ea typeface="Oswald"/>
                <a:cs typeface="Oswald"/>
                <a:sym typeface="Oswald"/>
              </a:rPr>
              <a:t>STARBUCKS COFFEE</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Stephen Court, GF1, St Stephen's Green, Dublin 2</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+353 1 6788887</a:t>
            </a:r>
            <a:endParaRPr sz="2400">
              <a:solidFill>
                <a:srgbClr val="FFFFFF"/>
              </a:solidFill>
              <a:latin typeface="Oswald"/>
              <a:ea typeface="Oswald"/>
              <a:cs typeface="Oswald"/>
              <a:sym typeface="Oswald"/>
            </a:endParaRPr>
          </a:p>
        </p:txBody>
      </p:sp>
      <p:pic>
        <p:nvPicPr>
          <p:cNvPr id="143" name="Google Shape;143;p23"/>
          <p:cNvPicPr preferRelativeResize="0"/>
          <p:nvPr/>
        </p:nvPicPr>
        <p:blipFill rotWithShape="1">
          <a:blip r:embed="rId3">
            <a:alphaModFix/>
          </a:blip>
          <a:srcRect t="12640" b="9136"/>
          <a:stretch/>
        </p:blipFill>
        <p:spPr>
          <a:xfrm>
            <a:off x="2332750" y="2649350"/>
            <a:ext cx="2345151" cy="2306376"/>
          </a:xfrm>
          <a:prstGeom prst="rect">
            <a:avLst/>
          </a:prstGeom>
          <a:noFill/>
          <a:ln>
            <a:noFill/>
          </a:ln>
        </p:spPr>
      </p:pic>
      <p:sp>
        <p:nvSpPr>
          <p:cNvPr id="144" name="Google Shape;144;p23"/>
          <p:cNvSpPr/>
          <p:nvPr/>
        </p:nvSpPr>
        <p:spPr>
          <a:xfrm>
            <a:off x="1585175" y="3735700"/>
            <a:ext cx="1596300" cy="365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23"/>
          <p:cNvPicPr preferRelativeResize="0"/>
          <p:nvPr/>
        </p:nvPicPr>
        <p:blipFill rotWithShape="1">
          <a:blip r:embed="rId4">
            <a:alphaModFix/>
          </a:blip>
          <a:srcRect l="24100" r="1121"/>
          <a:stretch/>
        </p:blipFill>
        <p:spPr>
          <a:xfrm>
            <a:off x="110875" y="186700"/>
            <a:ext cx="4755524" cy="4770099"/>
          </a:xfrm>
          <a:prstGeom prst="rect">
            <a:avLst/>
          </a:prstGeom>
          <a:noFill/>
          <a:ln>
            <a:noFill/>
          </a:ln>
        </p:spPr>
      </p:pic>
      <p:pic>
        <p:nvPicPr>
          <p:cNvPr id="146" name="Google Shape;146;p23"/>
          <p:cNvPicPr preferRelativeResize="0"/>
          <p:nvPr/>
        </p:nvPicPr>
        <p:blipFill rotWithShape="1">
          <a:blip r:embed="rId5">
            <a:alphaModFix/>
          </a:blip>
          <a:srcRect l="6772" t="28016" r="20251" b="17676"/>
          <a:stretch/>
        </p:blipFill>
        <p:spPr>
          <a:xfrm>
            <a:off x="942275" y="2327875"/>
            <a:ext cx="2460876" cy="2441752"/>
          </a:xfrm>
          <a:prstGeom prst="rect">
            <a:avLst/>
          </a:prstGeom>
          <a:noFill/>
          <a:ln>
            <a:noFill/>
          </a:ln>
        </p:spPr>
      </p:pic>
      <p:pic>
        <p:nvPicPr>
          <p:cNvPr id="147" name="Google Shape;147;p23"/>
          <p:cNvPicPr preferRelativeResize="0"/>
          <p:nvPr/>
        </p:nvPicPr>
        <p:blipFill>
          <a:blip r:embed="rId6">
            <a:alphaModFix/>
          </a:blip>
          <a:stretch>
            <a:fillRect/>
          </a:stretch>
        </p:blipFill>
        <p:spPr>
          <a:xfrm>
            <a:off x="5263624" y="2226938"/>
            <a:ext cx="3443000" cy="2798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44250" y="2483075"/>
            <a:ext cx="8455500" cy="2342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2411" dirty="0">
                <a:solidFill>
                  <a:srgbClr val="890737"/>
                </a:solidFill>
              </a:rPr>
              <a:t>The “post-pandemic” job market seems to be growing and as businesses become viable again more and more such opportunities will arise.</a:t>
            </a:r>
            <a:br>
              <a:rPr lang="en" sz="2411" dirty="0">
                <a:solidFill>
                  <a:srgbClr val="890737"/>
                </a:solidFill>
              </a:rPr>
            </a:br>
            <a:r>
              <a:rPr lang="en" sz="2411" dirty="0">
                <a:solidFill>
                  <a:srgbClr val="890737"/>
                </a:solidFill>
              </a:rPr>
              <a:t>ALWAYS keep an eye out for such posts and make sure to take a quick picture so you can share the details with classmates.</a:t>
            </a:r>
            <a:endParaRPr dirty="0">
              <a:solidFill>
                <a:srgbClr val="890737"/>
              </a:solidFill>
            </a:endParaRPr>
          </a:p>
        </p:txBody>
      </p:sp>
      <p:pic>
        <p:nvPicPr>
          <p:cNvPr id="153" name="Google Shape;153;p24"/>
          <p:cNvPicPr preferRelativeResize="0"/>
          <p:nvPr/>
        </p:nvPicPr>
        <p:blipFill>
          <a:blip r:embed="rId3">
            <a:alphaModFix/>
          </a:blip>
          <a:stretch>
            <a:fillRect/>
          </a:stretch>
        </p:blipFill>
        <p:spPr>
          <a:xfrm>
            <a:off x="3008223" y="336274"/>
            <a:ext cx="3127553" cy="2146801"/>
          </a:xfrm>
          <a:prstGeom prst="rect">
            <a:avLst/>
          </a:prstGeom>
          <a:noFill/>
          <a:ln>
            <a:noFill/>
          </a:ln>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182" y="336274"/>
            <a:ext cx="2855854" cy="4997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1415325"/>
            <a:ext cx="8520600" cy="350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00">
                <a:highlight>
                  <a:srgbClr val="F4CCCC"/>
                </a:highlight>
              </a:rPr>
              <a:t>We have put together this list of businesses situated within walking distance of The Linguaviva Centre, ALL of which are advertising part time positions ideal for students. There is a variety of work currently available and we hope this information helps our Long-Term, Stamp 2 Students find a job nearby and therefore make </a:t>
            </a:r>
            <a:endParaRPr sz="3100">
              <a:highlight>
                <a:srgbClr val="F4CCCC"/>
              </a:highlight>
            </a:endParaRPr>
          </a:p>
          <a:p>
            <a:pPr marL="0" lvl="0" indent="0" algn="ctr" rtl="0">
              <a:spcBef>
                <a:spcPts val="0"/>
              </a:spcBef>
              <a:spcAft>
                <a:spcPts val="0"/>
              </a:spcAft>
              <a:buSzPts val="990"/>
              <a:buNone/>
            </a:pPr>
            <a:r>
              <a:rPr lang="en" sz="3100">
                <a:highlight>
                  <a:srgbClr val="F4CCCC"/>
                </a:highlight>
              </a:rPr>
              <a:t>Studying + Working in Dublin much easier!</a:t>
            </a:r>
            <a:endParaRPr sz="3100">
              <a:highlight>
                <a:srgbClr val="F4CCCC"/>
              </a:highlight>
            </a:endParaRPr>
          </a:p>
        </p:txBody>
      </p:sp>
      <p:pic>
        <p:nvPicPr>
          <p:cNvPr id="65" name="Google Shape;65;p14"/>
          <p:cNvPicPr preferRelativeResize="0"/>
          <p:nvPr/>
        </p:nvPicPr>
        <p:blipFill>
          <a:blip r:embed="rId3">
            <a:alphaModFix/>
          </a:blip>
          <a:stretch>
            <a:fillRect/>
          </a:stretch>
        </p:blipFill>
        <p:spPr>
          <a:xfrm>
            <a:off x="3766538" y="309573"/>
            <a:ext cx="1610915" cy="1105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90737"/>
        </a:solidFill>
        <a:effectLst/>
      </p:bgPr>
    </p:bg>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5250375" y="2495550"/>
            <a:ext cx="3817426" cy="2573375"/>
          </a:xfrm>
          <a:prstGeom prst="rect">
            <a:avLst/>
          </a:prstGeom>
          <a:noFill/>
          <a:ln>
            <a:noFill/>
          </a:ln>
        </p:spPr>
      </p:pic>
      <p:sp>
        <p:nvSpPr>
          <p:cNvPr id="71" name="Google Shape;71;p15"/>
          <p:cNvSpPr txBox="1"/>
          <p:nvPr/>
        </p:nvSpPr>
        <p:spPr>
          <a:xfrm>
            <a:off x="5479388" y="627700"/>
            <a:ext cx="3359400" cy="1662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FFFFFF"/>
                </a:solidFill>
                <a:latin typeface="Oswald"/>
                <a:ea typeface="Oswald"/>
                <a:cs typeface="Oswald"/>
                <a:sym typeface="Oswald"/>
              </a:rPr>
              <a:t>KANUM THAI</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77 Mespil Rd, Dublin 4, </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D04 VN26, Ireland</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+353 1 6608616  </a:t>
            </a:r>
            <a:endParaRPr sz="2400">
              <a:solidFill>
                <a:srgbClr val="FFFFFF"/>
              </a:solidFill>
              <a:latin typeface="Oswald"/>
              <a:ea typeface="Oswald"/>
              <a:cs typeface="Oswald"/>
              <a:sym typeface="Oswald"/>
            </a:endParaRPr>
          </a:p>
        </p:txBody>
      </p:sp>
      <p:pic>
        <p:nvPicPr>
          <p:cNvPr id="72" name="Google Shape;72;p15"/>
          <p:cNvPicPr preferRelativeResize="0"/>
          <p:nvPr/>
        </p:nvPicPr>
        <p:blipFill>
          <a:blip r:embed="rId4">
            <a:alphaModFix/>
          </a:blip>
          <a:stretch>
            <a:fillRect/>
          </a:stretch>
        </p:blipFill>
        <p:spPr>
          <a:xfrm>
            <a:off x="152400" y="152400"/>
            <a:ext cx="3636801" cy="4846025"/>
          </a:xfrm>
          <a:prstGeom prst="rect">
            <a:avLst/>
          </a:prstGeom>
          <a:noFill/>
          <a:ln>
            <a:noFill/>
          </a:ln>
        </p:spPr>
      </p:pic>
      <p:pic>
        <p:nvPicPr>
          <p:cNvPr id="73" name="Google Shape;73;p15"/>
          <p:cNvPicPr preferRelativeResize="0"/>
          <p:nvPr/>
        </p:nvPicPr>
        <p:blipFill rotWithShape="1">
          <a:blip r:embed="rId5">
            <a:alphaModFix/>
          </a:blip>
          <a:srcRect l="10825" t="33590" b="21023"/>
          <a:stretch/>
        </p:blipFill>
        <p:spPr>
          <a:xfrm>
            <a:off x="1745900" y="502675"/>
            <a:ext cx="3359400" cy="2278131"/>
          </a:xfrm>
          <a:prstGeom prst="rect">
            <a:avLst/>
          </a:prstGeom>
          <a:noFill/>
          <a:ln>
            <a:noFill/>
          </a:ln>
        </p:spPr>
      </p:pic>
      <p:sp>
        <p:nvSpPr>
          <p:cNvPr id="74" name="Google Shape;74;p15"/>
          <p:cNvSpPr/>
          <p:nvPr/>
        </p:nvSpPr>
        <p:spPr>
          <a:xfrm>
            <a:off x="2545375" y="2373925"/>
            <a:ext cx="2110200" cy="1347900"/>
          </a:xfrm>
          <a:prstGeom prst="leftUpArrow">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90737"/>
        </a:solidFill>
        <a:effectLst/>
      </p:bgPr>
    </p:bg>
    <p:spTree>
      <p:nvGrpSpPr>
        <p:cNvPr id="1" name="Shape 78"/>
        <p:cNvGrpSpPr/>
        <p:nvPr/>
      </p:nvGrpSpPr>
      <p:grpSpPr>
        <a:xfrm>
          <a:off x="0" y="0"/>
          <a:ext cx="0" cy="0"/>
          <a:chOff x="0" y="0"/>
          <a:chExt cx="0" cy="0"/>
        </a:xfrm>
      </p:grpSpPr>
      <p:sp>
        <p:nvSpPr>
          <p:cNvPr id="79" name="Google Shape;79;p16"/>
          <p:cNvSpPr txBox="1"/>
          <p:nvPr/>
        </p:nvSpPr>
        <p:spPr>
          <a:xfrm>
            <a:off x="5479388" y="627700"/>
            <a:ext cx="3359400" cy="1662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FFFFFF"/>
                </a:solidFill>
                <a:latin typeface="Oswald"/>
                <a:ea typeface="Oswald"/>
                <a:cs typeface="Oswald"/>
                <a:sym typeface="Oswald"/>
              </a:rPr>
              <a:t>MILLERS PIZZA KITCHEN</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50 Baggot Street Upper, Dublin 4, D04 DH31</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+353 1 6606022  </a:t>
            </a:r>
            <a:endParaRPr sz="2400">
              <a:solidFill>
                <a:srgbClr val="FFFFFF"/>
              </a:solidFill>
              <a:latin typeface="Oswald"/>
              <a:ea typeface="Oswald"/>
              <a:cs typeface="Oswald"/>
              <a:sym typeface="Oswald"/>
            </a:endParaRPr>
          </a:p>
        </p:txBody>
      </p:sp>
      <p:pic>
        <p:nvPicPr>
          <p:cNvPr id="80" name="Google Shape;80;p16"/>
          <p:cNvPicPr preferRelativeResize="0"/>
          <p:nvPr/>
        </p:nvPicPr>
        <p:blipFill>
          <a:blip r:embed="rId3">
            <a:alphaModFix/>
          </a:blip>
          <a:stretch>
            <a:fillRect/>
          </a:stretch>
        </p:blipFill>
        <p:spPr>
          <a:xfrm>
            <a:off x="126025" y="113488"/>
            <a:ext cx="3687403" cy="4916525"/>
          </a:xfrm>
          <a:prstGeom prst="rect">
            <a:avLst/>
          </a:prstGeom>
          <a:noFill/>
          <a:ln>
            <a:noFill/>
          </a:ln>
        </p:spPr>
      </p:pic>
      <p:pic>
        <p:nvPicPr>
          <p:cNvPr id="81" name="Google Shape;81;p16"/>
          <p:cNvPicPr preferRelativeResize="0"/>
          <p:nvPr/>
        </p:nvPicPr>
        <p:blipFill>
          <a:blip r:embed="rId4">
            <a:alphaModFix/>
          </a:blip>
          <a:stretch>
            <a:fillRect/>
          </a:stretch>
        </p:blipFill>
        <p:spPr>
          <a:xfrm>
            <a:off x="4476165" y="2442400"/>
            <a:ext cx="4515435" cy="2587600"/>
          </a:xfrm>
          <a:prstGeom prst="rect">
            <a:avLst/>
          </a:prstGeom>
          <a:noFill/>
          <a:ln>
            <a:noFill/>
          </a:ln>
        </p:spPr>
      </p:pic>
      <p:pic>
        <p:nvPicPr>
          <p:cNvPr id="82" name="Google Shape;82;p16"/>
          <p:cNvPicPr preferRelativeResize="0"/>
          <p:nvPr/>
        </p:nvPicPr>
        <p:blipFill>
          <a:blip r:embed="rId5">
            <a:alphaModFix/>
          </a:blip>
          <a:stretch>
            <a:fillRect/>
          </a:stretch>
        </p:blipFill>
        <p:spPr>
          <a:xfrm>
            <a:off x="3033328" y="0"/>
            <a:ext cx="2217051" cy="2954224"/>
          </a:xfrm>
          <a:prstGeom prst="rect">
            <a:avLst/>
          </a:prstGeom>
          <a:noFill/>
          <a:ln>
            <a:noFill/>
          </a:ln>
        </p:spPr>
      </p:pic>
      <p:sp>
        <p:nvSpPr>
          <p:cNvPr id="83" name="Google Shape;83;p16"/>
          <p:cNvSpPr/>
          <p:nvPr/>
        </p:nvSpPr>
        <p:spPr>
          <a:xfrm rot="-883047">
            <a:off x="1530377" y="2325727"/>
            <a:ext cx="1976757" cy="488184"/>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90737"/>
        </a:solidFill>
        <a:effectLst/>
      </p:bgPr>
    </p:bg>
    <p:spTree>
      <p:nvGrpSpPr>
        <p:cNvPr id="1" name="Shape 87"/>
        <p:cNvGrpSpPr/>
        <p:nvPr/>
      </p:nvGrpSpPr>
      <p:grpSpPr>
        <a:xfrm>
          <a:off x="0" y="0"/>
          <a:ext cx="0" cy="0"/>
          <a:chOff x="0" y="0"/>
          <a:chExt cx="0" cy="0"/>
        </a:xfrm>
      </p:grpSpPr>
      <p:sp>
        <p:nvSpPr>
          <p:cNvPr id="88" name="Google Shape;88;p17"/>
          <p:cNvSpPr txBox="1"/>
          <p:nvPr/>
        </p:nvSpPr>
        <p:spPr>
          <a:xfrm>
            <a:off x="5303763" y="627700"/>
            <a:ext cx="3359400" cy="1662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FFFFFF"/>
                </a:solidFill>
                <a:latin typeface="Oswald"/>
                <a:ea typeface="Oswald"/>
                <a:cs typeface="Oswald"/>
                <a:sym typeface="Oswald"/>
              </a:rPr>
              <a:t>TOLTECA</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38 Baggot Street Upper, Ballsbridge, Dublin 4, </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+353 1 6688604</a:t>
            </a:r>
            <a:endParaRPr sz="2400">
              <a:solidFill>
                <a:srgbClr val="FFFFFF"/>
              </a:solidFill>
              <a:latin typeface="Oswald"/>
              <a:ea typeface="Oswald"/>
              <a:cs typeface="Oswald"/>
              <a:sym typeface="Oswald"/>
            </a:endParaRPr>
          </a:p>
        </p:txBody>
      </p:sp>
      <p:pic>
        <p:nvPicPr>
          <p:cNvPr id="89" name="Google Shape;89;p17"/>
          <p:cNvPicPr preferRelativeResize="0"/>
          <p:nvPr/>
        </p:nvPicPr>
        <p:blipFill>
          <a:blip r:embed="rId3">
            <a:alphaModFix/>
          </a:blip>
          <a:stretch>
            <a:fillRect/>
          </a:stretch>
        </p:blipFill>
        <p:spPr>
          <a:xfrm>
            <a:off x="152400" y="152400"/>
            <a:ext cx="3660498" cy="4877602"/>
          </a:xfrm>
          <a:prstGeom prst="rect">
            <a:avLst/>
          </a:prstGeom>
          <a:noFill/>
          <a:ln>
            <a:noFill/>
          </a:ln>
        </p:spPr>
      </p:pic>
      <p:pic>
        <p:nvPicPr>
          <p:cNvPr id="90" name="Google Shape;90;p17"/>
          <p:cNvPicPr preferRelativeResize="0"/>
          <p:nvPr/>
        </p:nvPicPr>
        <p:blipFill>
          <a:blip r:embed="rId4">
            <a:alphaModFix/>
          </a:blip>
          <a:stretch>
            <a:fillRect/>
          </a:stretch>
        </p:blipFill>
        <p:spPr>
          <a:xfrm>
            <a:off x="2510100" y="89977"/>
            <a:ext cx="2237751" cy="2981799"/>
          </a:xfrm>
          <a:prstGeom prst="rect">
            <a:avLst/>
          </a:prstGeom>
          <a:noFill/>
          <a:ln>
            <a:noFill/>
          </a:ln>
        </p:spPr>
      </p:pic>
      <p:sp>
        <p:nvSpPr>
          <p:cNvPr id="91" name="Google Shape;91;p17"/>
          <p:cNvSpPr/>
          <p:nvPr/>
        </p:nvSpPr>
        <p:spPr>
          <a:xfrm>
            <a:off x="2584925" y="3165225"/>
            <a:ext cx="949500" cy="1490400"/>
          </a:xfrm>
          <a:prstGeom prst="leftUpArrow">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7"/>
          <p:cNvPicPr preferRelativeResize="0"/>
          <p:nvPr/>
        </p:nvPicPr>
        <p:blipFill>
          <a:blip r:embed="rId5">
            <a:alphaModFix/>
          </a:blip>
          <a:stretch>
            <a:fillRect/>
          </a:stretch>
        </p:blipFill>
        <p:spPr>
          <a:xfrm>
            <a:off x="4903950" y="2378030"/>
            <a:ext cx="4159049" cy="26519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90737"/>
        </a:solidFill>
        <a:effectLst/>
      </p:bgPr>
    </p:bg>
    <p:spTree>
      <p:nvGrpSpPr>
        <p:cNvPr id="1" name="Shape 96"/>
        <p:cNvGrpSpPr/>
        <p:nvPr/>
      </p:nvGrpSpPr>
      <p:grpSpPr>
        <a:xfrm>
          <a:off x="0" y="0"/>
          <a:ext cx="0" cy="0"/>
          <a:chOff x="0" y="0"/>
          <a:chExt cx="0" cy="0"/>
        </a:xfrm>
      </p:grpSpPr>
      <p:sp>
        <p:nvSpPr>
          <p:cNvPr id="97" name="Google Shape;97;p18"/>
          <p:cNvSpPr txBox="1"/>
          <p:nvPr/>
        </p:nvSpPr>
        <p:spPr>
          <a:xfrm>
            <a:off x="5274338" y="443050"/>
            <a:ext cx="3359400" cy="1662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FFFFFF"/>
                </a:solidFill>
                <a:latin typeface="Oswald"/>
                <a:ea typeface="Oswald"/>
                <a:cs typeface="Oswald"/>
                <a:sym typeface="Oswald"/>
              </a:rPr>
              <a:t>O’BRIEN’S</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8-9 Sussex Terrace, </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Dublin 4, D04 KN82 </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+353 1 6762851</a:t>
            </a:r>
            <a:endParaRPr sz="2400">
              <a:solidFill>
                <a:srgbClr val="FFFFFF"/>
              </a:solidFill>
              <a:latin typeface="Oswald"/>
              <a:ea typeface="Oswald"/>
              <a:cs typeface="Oswald"/>
              <a:sym typeface="Oswald"/>
            </a:endParaRPr>
          </a:p>
        </p:txBody>
      </p:sp>
      <p:pic>
        <p:nvPicPr>
          <p:cNvPr id="98" name="Google Shape;98;p18"/>
          <p:cNvPicPr preferRelativeResize="0"/>
          <p:nvPr/>
        </p:nvPicPr>
        <p:blipFill rotWithShape="1">
          <a:blip r:embed="rId3">
            <a:alphaModFix/>
          </a:blip>
          <a:srcRect r="32152"/>
          <a:stretch/>
        </p:blipFill>
        <p:spPr>
          <a:xfrm>
            <a:off x="156025" y="178050"/>
            <a:ext cx="4328049" cy="4787400"/>
          </a:xfrm>
          <a:prstGeom prst="rect">
            <a:avLst/>
          </a:prstGeom>
          <a:noFill/>
          <a:ln>
            <a:noFill/>
          </a:ln>
        </p:spPr>
      </p:pic>
      <p:pic>
        <p:nvPicPr>
          <p:cNvPr id="99" name="Google Shape;99;p18"/>
          <p:cNvPicPr preferRelativeResize="0"/>
          <p:nvPr/>
        </p:nvPicPr>
        <p:blipFill rotWithShape="1">
          <a:blip r:embed="rId4">
            <a:alphaModFix/>
          </a:blip>
          <a:srcRect t="32750" r="50578" b="20369"/>
          <a:stretch/>
        </p:blipFill>
        <p:spPr>
          <a:xfrm>
            <a:off x="2354775" y="627700"/>
            <a:ext cx="2217225" cy="2802551"/>
          </a:xfrm>
          <a:prstGeom prst="rect">
            <a:avLst/>
          </a:prstGeom>
          <a:noFill/>
          <a:ln>
            <a:noFill/>
          </a:ln>
        </p:spPr>
      </p:pic>
      <p:sp>
        <p:nvSpPr>
          <p:cNvPr id="100" name="Google Shape;100;p18"/>
          <p:cNvSpPr/>
          <p:nvPr/>
        </p:nvSpPr>
        <p:spPr>
          <a:xfrm rot="-2542620">
            <a:off x="896804" y="2818527"/>
            <a:ext cx="1701172" cy="342741"/>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18"/>
          <p:cNvPicPr preferRelativeResize="0"/>
          <p:nvPr/>
        </p:nvPicPr>
        <p:blipFill>
          <a:blip r:embed="rId5">
            <a:alphaModFix/>
          </a:blip>
          <a:stretch>
            <a:fillRect/>
          </a:stretch>
        </p:blipFill>
        <p:spPr>
          <a:xfrm>
            <a:off x="4934379" y="2229875"/>
            <a:ext cx="4039321" cy="280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90737"/>
        </a:solidFill>
        <a:effectLst/>
      </p:bgPr>
    </p:bg>
    <p:spTree>
      <p:nvGrpSpPr>
        <p:cNvPr id="1" name="Shape 105"/>
        <p:cNvGrpSpPr/>
        <p:nvPr/>
      </p:nvGrpSpPr>
      <p:grpSpPr>
        <a:xfrm>
          <a:off x="0" y="0"/>
          <a:ext cx="0" cy="0"/>
          <a:chOff x="0" y="0"/>
          <a:chExt cx="0" cy="0"/>
        </a:xfrm>
      </p:grpSpPr>
      <p:sp>
        <p:nvSpPr>
          <p:cNvPr id="106" name="Google Shape;106;p19"/>
          <p:cNvSpPr txBox="1"/>
          <p:nvPr/>
        </p:nvSpPr>
        <p:spPr>
          <a:xfrm>
            <a:off x="5263238" y="377575"/>
            <a:ext cx="3359400" cy="1662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FFFFFF"/>
                </a:solidFill>
                <a:latin typeface="Oswald"/>
                <a:ea typeface="Oswald"/>
                <a:cs typeface="Oswald"/>
                <a:sym typeface="Oswald"/>
              </a:rPr>
              <a:t>SUSSEX TERRACE</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8/9 Sussex Terrace, </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Leeson Street Upper, </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Dublin 4, D04 KN82</a:t>
            </a:r>
            <a:endParaRPr sz="2400">
              <a:solidFill>
                <a:srgbClr val="FFFFFF"/>
              </a:solidFill>
              <a:latin typeface="Oswald"/>
              <a:ea typeface="Oswald"/>
              <a:cs typeface="Oswald"/>
              <a:sym typeface="Oswald"/>
            </a:endParaRPr>
          </a:p>
        </p:txBody>
      </p:sp>
      <p:sp>
        <p:nvSpPr>
          <p:cNvPr id="107" name="Google Shape;107;p19"/>
          <p:cNvSpPr/>
          <p:nvPr/>
        </p:nvSpPr>
        <p:spPr>
          <a:xfrm rot="-2542620">
            <a:off x="896804" y="2818527"/>
            <a:ext cx="1701172" cy="342741"/>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19"/>
          <p:cNvPicPr preferRelativeResize="0"/>
          <p:nvPr/>
        </p:nvPicPr>
        <p:blipFill>
          <a:blip r:embed="rId3">
            <a:alphaModFix/>
          </a:blip>
          <a:stretch>
            <a:fillRect/>
          </a:stretch>
        </p:blipFill>
        <p:spPr>
          <a:xfrm>
            <a:off x="4572000" y="2257750"/>
            <a:ext cx="4419601" cy="2746170"/>
          </a:xfrm>
          <a:prstGeom prst="rect">
            <a:avLst/>
          </a:prstGeom>
          <a:noFill/>
          <a:ln>
            <a:noFill/>
          </a:ln>
        </p:spPr>
      </p:pic>
      <p:pic>
        <p:nvPicPr>
          <p:cNvPr id="109" name="Google Shape;109;p19"/>
          <p:cNvPicPr preferRelativeResize="0"/>
          <p:nvPr/>
        </p:nvPicPr>
        <p:blipFill>
          <a:blip r:embed="rId4">
            <a:alphaModFix/>
          </a:blip>
          <a:stretch>
            <a:fillRect/>
          </a:stretch>
        </p:blipFill>
        <p:spPr>
          <a:xfrm>
            <a:off x="88700" y="135813"/>
            <a:ext cx="3656199" cy="4871873"/>
          </a:xfrm>
          <a:prstGeom prst="rect">
            <a:avLst/>
          </a:prstGeom>
          <a:noFill/>
          <a:ln>
            <a:noFill/>
          </a:ln>
        </p:spPr>
      </p:pic>
      <p:pic>
        <p:nvPicPr>
          <p:cNvPr id="110" name="Google Shape;110;p19"/>
          <p:cNvPicPr preferRelativeResize="0"/>
          <p:nvPr/>
        </p:nvPicPr>
        <p:blipFill>
          <a:blip r:embed="rId5">
            <a:alphaModFix/>
          </a:blip>
          <a:stretch>
            <a:fillRect/>
          </a:stretch>
        </p:blipFill>
        <p:spPr>
          <a:xfrm>
            <a:off x="2318837" y="1942350"/>
            <a:ext cx="2000175" cy="2902400"/>
          </a:xfrm>
          <a:prstGeom prst="rect">
            <a:avLst/>
          </a:prstGeom>
          <a:noFill/>
          <a:ln>
            <a:noFill/>
          </a:ln>
        </p:spPr>
      </p:pic>
      <p:sp>
        <p:nvSpPr>
          <p:cNvPr id="111" name="Google Shape;111;p19"/>
          <p:cNvSpPr/>
          <p:nvPr/>
        </p:nvSpPr>
        <p:spPr>
          <a:xfrm>
            <a:off x="897900" y="3901975"/>
            <a:ext cx="1487700" cy="1995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90737"/>
        </a:solidFill>
        <a:effectLst/>
      </p:bgPr>
    </p:bg>
    <p:spTree>
      <p:nvGrpSpPr>
        <p:cNvPr id="1" name="Shape 115"/>
        <p:cNvGrpSpPr/>
        <p:nvPr/>
      </p:nvGrpSpPr>
      <p:grpSpPr>
        <a:xfrm>
          <a:off x="0" y="0"/>
          <a:ext cx="0" cy="0"/>
          <a:chOff x="0" y="0"/>
          <a:chExt cx="0" cy="0"/>
        </a:xfrm>
      </p:grpSpPr>
      <p:sp>
        <p:nvSpPr>
          <p:cNvPr id="116" name="Google Shape;116;p20"/>
          <p:cNvSpPr txBox="1"/>
          <p:nvPr/>
        </p:nvSpPr>
        <p:spPr>
          <a:xfrm>
            <a:off x="5263238" y="377575"/>
            <a:ext cx="3359400" cy="1662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FFFFFF"/>
                </a:solidFill>
                <a:latin typeface="Oswald"/>
                <a:ea typeface="Oswald"/>
                <a:cs typeface="Oswald"/>
                <a:sym typeface="Oswald"/>
              </a:rPr>
              <a:t>CAFE BOULEVARD</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132 Baggot Street Lower, Dublin, D02 AE12</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+353 1 6787054</a:t>
            </a:r>
            <a:endParaRPr sz="2400">
              <a:solidFill>
                <a:srgbClr val="FFFFFF"/>
              </a:solidFill>
              <a:latin typeface="Oswald"/>
              <a:ea typeface="Oswald"/>
              <a:cs typeface="Oswald"/>
              <a:sym typeface="Oswald"/>
            </a:endParaRPr>
          </a:p>
        </p:txBody>
      </p:sp>
      <p:pic>
        <p:nvPicPr>
          <p:cNvPr id="117" name="Google Shape;117;p20"/>
          <p:cNvPicPr preferRelativeResize="0"/>
          <p:nvPr/>
        </p:nvPicPr>
        <p:blipFill>
          <a:blip r:embed="rId3">
            <a:alphaModFix/>
          </a:blip>
          <a:stretch>
            <a:fillRect/>
          </a:stretch>
        </p:blipFill>
        <p:spPr>
          <a:xfrm>
            <a:off x="152400" y="152400"/>
            <a:ext cx="3638643" cy="4851524"/>
          </a:xfrm>
          <a:prstGeom prst="rect">
            <a:avLst/>
          </a:prstGeom>
          <a:noFill/>
          <a:ln>
            <a:noFill/>
          </a:ln>
        </p:spPr>
      </p:pic>
      <p:pic>
        <p:nvPicPr>
          <p:cNvPr id="118" name="Google Shape;118;p20"/>
          <p:cNvPicPr preferRelativeResize="0"/>
          <p:nvPr/>
        </p:nvPicPr>
        <p:blipFill>
          <a:blip r:embed="rId4">
            <a:alphaModFix/>
          </a:blip>
          <a:stretch>
            <a:fillRect/>
          </a:stretch>
        </p:blipFill>
        <p:spPr>
          <a:xfrm>
            <a:off x="2776537" y="1859500"/>
            <a:ext cx="2064350" cy="2549271"/>
          </a:xfrm>
          <a:prstGeom prst="rect">
            <a:avLst/>
          </a:prstGeom>
          <a:noFill/>
          <a:ln>
            <a:noFill/>
          </a:ln>
        </p:spPr>
      </p:pic>
      <p:sp>
        <p:nvSpPr>
          <p:cNvPr id="119" name="Google Shape;119;p20"/>
          <p:cNvSpPr/>
          <p:nvPr/>
        </p:nvSpPr>
        <p:spPr>
          <a:xfrm rot="-241237">
            <a:off x="1061198" y="3151451"/>
            <a:ext cx="2053755" cy="390933"/>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 name="Google Shape;120;p20"/>
          <p:cNvPicPr preferRelativeResize="0"/>
          <p:nvPr/>
        </p:nvPicPr>
        <p:blipFill>
          <a:blip r:embed="rId5">
            <a:alphaModFix/>
          </a:blip>
          <a:stretch>
            <a:fillRect/>
          </a:stretch>
        </p:blipFill>
        <p:spPr>
          <a:xfrm>
            <a:off x="4958712" y="2205100"/>
            <a:ext cx="3968476" cy="2798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90737"/>
        </a:solidFill>
        <a:effectLst/>
      </p:bgPr>
    </p:bg>
    <p:spTree>
      <p:nvGrpSpPr>
        <p:cNvPr id="1" name="Shape 124"/>
        <p:cNvGrpSpPr/>
        <p:nvPr/>
      </p:nvGrpSpPr>
      <p:grpSpPr>
        <a:xfrm>
          <a:off x="0" y="0"/>
          <a:ext cx="0" cy="0"/>
          <a:chOff x="0" y="0"/>
          <a:chExt cx="0" cy="0"/>
        </a:xfrm>
      </p:grpSpPr>
      <p:sp>
        <p:nvSpPr>
          <p:cNvPr id="125" name="Google Shape;125;p21"/>
          <p:cNvSpPr txBox="1"/>
          <p:nvPr/>
        </p:nvSpPr>
        <p:spPr>
          <a:xfrm>
            <a:off x="5305425" y="377575"/>
            <a:ext cx="3359400" cy="1662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FFFFFF"/>
                </a:solidFill>
                <a:latin typeface="Oswald"/>
                <a:ea typeface="Oswald"/>
                <a:cs typeface="Oswald"/>
                <a:sym typeface="Oswald"/>
              </a:rPr>
              <a:t>CAFE SOL</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46 Baggot Street Lower, Dublin, D02 RP48</a:t>
            </a:r>
            <a:endParaRPr sz="2400">
              <a:solidFill>
                <a:srgbClr val="FFFFFF"/>
              </a:solidFill>
              <a:latin typeface="Oswald"/>
              <a:ea typeface="Oswald"/>
              <a:cs typeface="Oswald"/>
              <a:sym typeface="Oswald"/>
            </a:endParaRPr>
          </a:p>
          <a:p>
            <a:pPr marL="0" lvl="0" indent="0" algn="ctr" rtl="0">
              <a:spcBef>
                <a:spcPts val="0"/>
              </a:spcBef>
              <a:spcAft>
                <a:spcPts val="0"/>
              </a:spcAft>
              <a:buNone/>
            </a:pPr>
            <a:r>
              <a:rPr lang="en" sz="2400">
                <a:solidFill>
                  <a:srgbClr val="FFFFFF"/>
                </a:solidFill>
                <a:latin typeface="Oswald"/>
                <a:ea typeface="Oswald"/>
                <a:cs typeface="Oswald"/>
                <a:sym typeface="Oswald"/>
              </a:rPr>
              <a:t>+353 1 6628037</a:t>
            </a:r>
            <a:endParaRPr sz="2400">
              <a:solidFill>
                <a:srgbClr val="FFFFFF"/>
              </a:solidFill>
              <a:latin typeface="Oswald"/>
              <a:ea typeface="Oswald"/>
              <a:cs typeface="Oswald"/>
              <a:sym typeface="Oswald"/>
            </a:endParaRPr>
          </a:p>
        </p:txBody>
      </p:sp>
      <p:pic>
        <p:nvPicPr>
          <p:cNvPr id="126" name="Google Shape;126;p21"/>
          <p:cNvPicPr preferRelativeResize="0"/>
          <p:nvPr/>
        </p:nvPicPr>
        <p:blipFill>
          <a:blip r:embed="rId3">
            <a:alphaModFix/>
          </a:blip>
          <a:stretch>
            <a:fillRect/>
          </a:stretch>
        </p:blipFill>
        <p:spPr>
          <a:xfrm>
            <a:off x="152400" y="152400"/>
            <a:ext cx="3638649" cy="4851524"/>
          </a:xfrm>
          <a:prstGeom prst="rect">
            <a:avLst/>
          </a:prstGeom>
          <a:noFill/>
          <a:ln>
            <a:noFill/>
          </a:ln>
        </p:spPr>
      </p:pic>
      <p:pic>
        <p:nvPicPr>
          <p:cNvPr id="127" name="Google Shape;127;p21"/>
          <p:cNvPicPr preferRelativeResize="0"/>
          <p:nvPr/>
        </p:nvPicPr>
        <p:blipFill>
          <a:blip r:embed="rId4">
            <a:alphaModFix/>
          </a:blip>
          <a:stretch>
            <a:fillRect/>
          </a:stretch>
        </p:blipFill>
        <p:spPr>
          <a:xfrm>
            <a:off x="3007825" y="619451"/>
            <a:ext cx="1850225" cy="2698225"/>
          </a:xfrm>
          <a:prstGeom prst="rect">
            <a:avLst/>
          </a:prstGeom>
          <a:noFill/>
          <a:ln>
            <a:noFill/>
          </a:ln>
        </p:spPr>
      </p:pic>
      <p:pic>
        <p:nvPicPr>
          <p:cNvPr id="128" name="Google Shape;128;p21"/>
          <p:cNvPicPr preferRelativeResize="0"/>
          <p:nvPr/>
        </p:nvPicPr>
        <p:blipFill>
          <a:blip r:embed="rId5">
            <a:alphaModFix/>
          </a:blip>
          <a:stretch>
            <a:fillRect/>
          </a:stretch>
        </p:blipFill>
        <p:spPr>
          <a:xfrm>
            <a:off x="5010450" y="2192275"/>
            <a:ext cx="3949382" cy="2798825"/>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239</Words>
  <Application>Microsoft Office PowerPoint</Application>
  <PresentationFormat>Presentazione su schermo (16:9)</PresentationFormat>
  <Paragraphs>35</Paragraphs>
  <Slides>12</Slides>
  <Notes>12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Oswald</vt:lpstr>
      <vt:lpstr>Arial</vt:lpstr>
      <vt:lpstr>Playfair Display</vt:lpstr>
      <vt:lpstr>Montserrat</vt:lpstr>
      <vt:lpstr>Pop</vt:lpstr>
      <vt:lpstr>Job Opportunities</vt:lpstr>
      <vt:lpstr>We have put together this list of businesses situated within walking distance of The Linguaviva Centre, ALL of which are advertising part time positions ideal for students. There is a variety of work currently available and we hope this information helps our Long-Term, Stamp 2 Students find a job nearby and therefore make  Studying + Working in Dublin much easier!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“post-pandemic” job market seems to be growing and as businesses become viable again more and more such opportunities will arise. ALWAYS keep an eye out for such posts and make sure to take a quick picture so you can share the details with classmates.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Opportunities</dc:title>
  <dc:creator>Ian Brangan</dc:creator>
  <cp:lastModifiedBy>sara montali</cp:lastModifiedBy>
  <cp:revision>2</cp:revision>
  <dcterms:modified xsi:type="dcterms:W3CDTF">2021-11-30T16:46:04Z</dcterms:modified>
</cp:coreProperties>
</file>